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0"/>
  </p:notesMasterIdLst>
  <p:sldIdLst>
    <p:sldId id="267" r:id="rId5"/>
    <p:sldId id="273" r:id="rId6"/>
    <p:sldId id="275" r:id="rId7"/>
    <p:sldId id="274" r:id="rId8"/>
    <p:sldId id="276" r:id="rId9"/>
    <p:sldId id="282" r:id="rId10"/>
    <p:sldId id="283" r:id="rId11"/>
    <p:sldId id="327" r:id="rId12"/>
    <p:sldId id="328" r:id="rId13"/>
    <p:sldId id="329" r:id="rId14"/>
    <p:sldId id="330" r:id="rId15"/>
    <p:sldId id="331" r:id="rId16"/>
    <p:sldId id="288" r:id="rId17"/>
    <p:sldId id="289" r:id="rId18"/>
    <p:sldId id="311" r:id="rId19"/>
    <p:sldId id="312" r:id="rId20"/>
    <p:sldId id="290" r:id="rId21"/>
    <p:sldId id="293" r:id="rId22"/>
    <p:sldId id="291" r:id="rId23"/>
    <p:sldId id="292" r:id="rId24"/>
    <p:sldId id="294" r:id="rId25"/>
    <p:sldId id="295" r:id="rId26"/>
    <p:sldId id="296" r:id="rId27"/>
    <p:sldId id="277" r:id="rId28"/>
    <p:sldId id="298" r:id="rId29"/>
    <p:sldId id="309" r:id="rId30"/>
    <p:sldId id="306" r:id="rId31"/>
    <p:sldId id="307" r:id="rId32"/>
    <p:sldId id="308" r:id="rId33"/>
    <p:sldId id="313" r:id="rId34"/>
    <p:sldId id="314" r:id="rId35"/>
    <p:sldId id="315" r:id="rId36"/>
    <p:sldId id="319" r:id="rId37"/>
    <p:sldId id="320" r:id="rId38"/>
    <p:sldId id="321" r:id="rId39"/>
    <p:sldId id="322" r:id="rId40"/>
    <p:sldId id="323" r:id="rId41"/>
    <p:sldId id="324" r:id="rId42"/>
    <p:sldId id="325" r:id="rId43"/>
    <p:sldId id="332" r:id="rId44"/>
    <p:sldId id="334" r:id="rId45"/>
    <p:sldId id="333" r:id="rId46"/>
    <p:sldId id="305" r:id="rId47"/>
    <p:sldId id="279" r:id="rId48"/>
    <p:sldId id="269"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747"/>
    <a:srgbClr val="EF3E42"/>
    <a:srgbClr val="7AC143"/>
    <a:srgbClr val="0081C6"/>
    <a:srgbClr val="990664"/>
    <a:srgbClr val="A6232D"/>
    <a:srgbClr val="CC6B78"/>
    <a:srgbClr val="E6742E"/>
    <a:srgbClr val="DDD00C"/>
    <a:srgbClr val="A89E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2" autoAdjust="0"/>
    <p:restoredTop sz="95439"/>
  </p:normalViewPr>
  <p:slideViewPr>
    <p:cSldViewPr snapToGrid="0" snapToObjects="1">
      <p:cViewPr>
        <p:scale>
          <a:sx n="91" d="100"/>
          <a:sy n="91" d="100"/>
        </p:scale>
        <p:origin x="-1320"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localhost\Users\pjfuller\Dropbox\AmLaw%20Metrics%203.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file:///\\localhost\Users\pjfuller\Dropbox\AmLaw%20Metrics%203.xlsx" TargetMode="External"/><Relationship Id="rId1" Type="http://schemas.openxmlformats.org/officeDocument/2006/relationships/themeOverride" Target="../theme/themeOverride2.xml"/><Relationship Id="rId4" Type="http://schemas.microsoft.com/office/2011/relationships/chartStyle" Target="style1.xml"/></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localhost\Users\pjfuller\Dropbox\AmLaw%20Metrics%203.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layout/>
      <c:overlay val="0"/>
    </c:title>
    <c:autoTitleDeleted val="0"/>
    <c:plotArea>
      <c:layout/>
      <c:lineChart>
        <c:grouping val="standard"/>
        <c:varyColors val="0"/>
        <c:ser>
          <c:idx val="0"/>
          <c:order val="0"/>
          <c:tx>
            <c:strRef>
              <c:f>'Inverted YOY'!$A$37</c:f>
              <c:strCache>
                <c:ptCount val="1"/>
                <c:pt idx="0">
                  <c:v>Revenue Disparity</c:v>
                </c:pt>
              </c:strCache>
            </c:strRef>
          </c:tx>
          <c:spPr>
            <a:ln w="127000">
              <a:solidFill>
                <a:srgbClr val="7AC143"/>
              </a:solidFill>
            </a:ln>
          </c:spPr>
          <c:marker>
            <c:symbol val="none"/>
          </c:marker>
          <c:dLbls>
            <c:dLbl>
              <c:idx val="0"/>
              <c:layout>
                <c:manualLayout>
                  <c:x val="-1.43463076670736E-3"/>
                  <c:y val="7.1628013535224605E-2"/>
                </c:manualLayout>
              </c:layout>
              <c:numFmt formatCode="&quot;$&quot;#,##0" sourceLinked="0"/>
              <c:spPr>
                <a:noFill/>
                <a:ln>
                  <a:noFill/>
                </a:ln>
                <a:effectLst/>
              </c:spPr>
              <c:txPr>
                <a:bodyPr wrap="square" lIns="38100" tIns="19050" rIns="38100" bIns="19050" anchor="ctr">
                  <a:spAutoFit/>
                </a:bodyPr>
                <a:lstStyle/>
                <a:p>
                  <a:pPr>
                    <a:defRPr sz="1800" b="1"/>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25975808736382"/>
                      <c:h val="0.115963283982027"/>
                    </c:manualLayout>
                  </c15:layout>
                </c:ext>
              </c:extLst>
            </c:dLbl>
            <c:dLbl>
              <c:idx val="12"/>
              <c:layout>
                <c:manualLayout>
                  <c:x val="-2.8155399197238699E-2"/>
                  <c:y val="0.19303862363765101"/>
                </c:manualLayout>
              </c:layout>
              <c:numFmt formatCode="&quot;$&quot;#,##0" sourceLinked="0"/>
              <c:spPr>
                <a:noFill/>
                <a:ln>
                  <a:noFill/>
                </a:ln>
                <a:effectLst/>
              </c:spPr>
              <c:txPr>
                <a:bodyPr wrap="square" lIns="38100" tIns="19050" rIns="38100" bIns="19050" anchor="ctr">
                  <a:spAutoFit/>
                </a:bodyPr>
                <a:lstStyle/>
                <a:p>
                  <a:pPr>
                    <a:defRPr sz="1800" b="1"/>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'Inverted YOY'!$B$1:$O$1</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'Inverted YOY'!$B$37:$O$37</c:f>
              <c:numCache>
                <c:formatCode>"$"#,##0.00;[Red]"$"#,##0.00</c:formatCode>
                <c:ptCount val="13"/>
                <c:pt idx="0">
                  <c:v>1232000000</c:v>
                </c:pt>
                <c:pt idx="1">
                  <c:v>1247500000</c:v>
                </c:pt>
                <c:pt idx="2">
                  <c:v>1354000000</c:v>
                </c:pt>
                <c:pt idx="3">
                  <c:v>1516000000</c:v>
                </c:pt>
                <c:pt idx="4">
                  <c:v>1756000000</c:v>
                </c:pt>
                <c:pt idx="5">
                  <c:v>2069000000</c:v>
                </c:pt>
                <c:pt idx="6">
                  <c:v>2101000000</c:v>
                </c:pt>
                <c:pt idx="7">
                  <c:v>2029000000</c:v>
                </c:pt>
                <c:pt idx="8">
                  <c:v>2010000000</c:v>
                </c:pt>
                <c:pt idx="9">
                  <c:v>2178000000</c:v>
                </c:pt>
                <c:pt idx="10">
                  <c:v>2350000000</c:v>
                </c:pt>
                <c:pt idx="11">
                  <c:v>2386500000</c:v>
                </c:pt>
                <c:pt idx="12">
                  <c:v>2521500000</c:v>
                </c:pt>
              </c:numCache>
            </c:numRef>
          </c:val>
          <c:smooth val="1"/>
        </c:ser>
        <c:dLbls>
          <c:showLegendKey val="0"/>
          <c:showVal val="0"/>
          <c:showCatName val="0"/>
          <c:showSerName val="0"/>
          <c:showPercent val="0"/>
          <c:showBubbleSize val="0"/>
        </c:dLbls>
        <c:marker val="1"/>
        <c:smooth val="0"/>
        <c:axId val="48634112"/>
        <c:axId val="48648192"/>
      </c:lineChart>
      <c:catAx>
        <c:axId val="48634112"/>
        <c:scaling>
          <c:orientation val="minMax"/>
        </c:scaling>
        <c:delete val="0"/>
        <c:axPos val="b"/>
        <c:numFmt formatCode="General" sourceLinked="1"/>
        <c:majorTickMark val="out"/>
        <c:minorTickMark val="none"/>
        <c:tickLblPos val="nextTo"/>
        <c:crossAx val="48648192"/>
        <c:crosses val="autoZero"/>
        <c:auto val="1"/>
        <c:lblAlgn val="ctr"/>
        <c:lblOffset val="100"/>
        <c:noMultiLvlLbl val="0"/>
      </c:catAx>
      <c:valAx>
        <c:axId val="48648192"/>
        <c:scaling>
          <c:orientation val="minMax"/>
          <c:min val="1000000000"/>
        </c:scaling>
        <c:delete val="0"/>
        <c:axPos val="l"/>
        <c:majorGridlines/>
        <c:numFmt formatCode="&quot;$&quot;#,##0;[Red]&quot;$&quot;#,##0" sourceLinked="0"/>
        <c:majorTickMark val="out"/>
        <c:minorTickMark val="none"/>
        <c:tickLblPos val="nextTo"/>
        <c:crossAx val="48634112"/>
        <c:crosses val="autoZero"/>
        <c:crossBetween val="between"/>
        <c:majorUnit val="400000000"/>
        <c:minorUnit val="60000000"/>
      </c:valAx>
    </c:plotArea>
    <c:legend>
      <c:legendPos val="b"/>
      <c:layout/>
      <c:overlay val="0"/>
      <c:txPr>
        <a:bodyPr/>
        <a:lstStyle/>
        <a:p>
          <a:pPr>
            <a:defRPr sz="1800" b="1"/>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'Inverted YOY'!$A$2</c:f>
              <c:strCache>
                <c:ptCount val="1"/>
                <c:pt idx="0">
                  <c:v>Top 50 Revenue Share</c:v>
                </c:pt>
              </c:strCache>
            </c:strRef>
          </c:tx>
          <c:spPr>
            <a:ln w="127000" cap="rnd">
              <a:solidFill>
                <a:srgbClr val="0081C6"/>
              </a:solidFill>
              <a:round/>
            </a:ln>
            <a:effectLst/>
          </c:spPr>
          <c:marker>
            <c:symbol val="none"/>
          </c:marker>
          <c:dLbls>
            <c:dLbl>
              <c:idx val="0"/>
              <c:layout>
                <c:manualLayout>
                  <c:x val="-4.2918454935622297E-2"/>
                  <c:y val="-8.7067861715749095E-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fld id="{82E854CA-5BAF-7A46-843D-AB11FB7E2CB8}" type="VALUE">
                      <a:rPr lang="is-IS" smtClean="0"/>
                      <a:pPr>
                        <a:defRPr sz="1600" b="1" i="0" u="none" strike="noStrike" kern="1200" baseline="0">
                          <a:solidFill>
                            <a:schemeClr val="tx1">
                              <a:lumMod val="75000"/>
                              <a:lumOff val="25000"/>
                            </a:schemeClr>
                          </a:solidFill>
                          <a:latin typeface="+mn-lt"/>
                          <a:ea typeface="+mn-ea"/>
                          <a:cs typeface="+mn-cs"/>
                        </a:defRPr>
                      </a:pPr>
                      <a:t>[VALUE]</a:t>
                    </a:fld>
                    <a:r>
                      <a:rPr lang="is-IS" dirty="0" smtClean="0"/>
                      <a:t>%</a:t>
                    </a:r>
                  </a:p>
                </c:rich>
              </c:tx>
              <c:numFmt formatCode="General" sourceLinked="0"/>
              <c:spPr>
                <a:noFill/>
                <a:ln>
                  <a:noFill/>
                </a:ln>
                <a:effectLst/>
              </c:sp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2"/>
              <c:layout>
                <c:manualLayout>
                  <c:x val="-2.86123032904149E-3"/>
                  <c:y val="-6.1459667093469901E-2"/>
                </c:manualLayout>
              </c:layout>
              <c:tx>
                <c:rich>
                  <a:bodyPr/>
                  <a:lstStyle/>
                  <a:p>
                    <a:fld id="{2E00014A-E84C-A149-B0E1-5D8712ACE500}" type="VALUE">
                      <a:rPr lang="pt-BR" smtClean="0"/>
                      <a:pPr/>
                      <a:t>[VALUE]</a:t>
                    </a:fld>
                    <a:r>
                      <a:rPr lang="pt-BR" dirty="0"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'Inverted YOY'!$B$1:$O$1</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'Inverted YOY'!$B$2:$O$2</c:f>
              <c:numCache>
                <c:formatCode>General</c:formatCode>
                <c:ptCount val="13"/>
                <c:pt idx="0">
                  <c:v>52</c:v>
                </c:pt>
                <c:pt idx="1">
                  <c:v>53</c:v>
                </c:pt>
                <c:pt idx="2">
                  <c:v>54</c:v>
                </c:pt>
                <c:pt idx="3">
                  <c:v>55</c:v>
                </c:pt>
                <c:pt idx="4">
                  <c:v>55</c:v>
                </c:pt>
                <c:pt idx="5">
                  <c:v>56</c:v>
                </c:pt>
                <c:pt idx="6">
                  <c:v>57</c:v>
                </c:pt>
                <c:pt idx="7">
                  <c:v>56</c:v>
                </c:pt>
                <c:pt idx="8">
                  <c:v>57</c:v>
                </c:pt>
                <c:pt idx="9">
                  <c:v>58</c:v>
                </c:pt>
                <c:pt idx="10">
                  <c:v>58</c:v>
                </c:pt>
                <c:pt idx="11">
                  <c:v>59</c:v>
                </c:pt>
                <c:pt idx="12">
                  <c:v>59</c:v>
                </c:pt>
              </c:numCache>
            </c:numRef>
          </c:val>
          <c:smooth val="1"/>
        </c:ser>
        <c:ser>
          <c:idx val="1"/>
          <c:order val="1"/>
          <c:tx>
            <c:strRef>
              <c:f>'Inverted YOY'!$A$3</c:f>
              <c:strCache>
                <c:ptCount val="1"/>
                <c:pt idx="0">
                  <c:v>Bottom 150 Revenue Share</c:v>
                </c:pt>
              </c:strCache>
            </c:strRef>
          </c:tx>
          <c:spPr>
            <a:ln w="127000" cap="rnd">
              <a:solidFill>
                <a:srgbClr val="7AC143"/>
              </a:solidFill>
              <a:round/>
            </a:ln>
            <a:effectLst/>
          </c:spPr>
          <c:marker>
            <c:symbol val="none"/>
          </c:marker>
          <c:dLbls>
            <c:dLbl>
              <c:idx val="0"/>
              <c:layout>
                <c:manualLayout>
                  <c:x val="-4.2918454935622297E-2"/>
                  <c:y val="4.60947503201024E-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fld id="{A6CF5505-A72A-AD49-BC34-EA25CB02C393}" type="VALUE">
                      <a:rPr lang="is-IS" sz="1600" b="1" smtClean="0"/>
                      <a:pPr>
                        <a:defRPr sz="1600" b="1" i="0" u="none" strike="noStrike" kern="1200" baseline="0">
                          <a:solidFill>
                            <a:schemeClr val="tx1">
                              <a:lumMod val="75000"/>
                              <a:lumOff val="25000"/>
                            </a:schemeClr>
                          </a:solidFill>
                          <a:latin typeface="+mn-lt"/>
                          <a:ea typeface="+mn-ea"/>
                          <a:cs typeface="+mn-cs"/>
                        </a:defRPr>
                      </a:pPr>
                      <a:t>[VALUE]</a:t>
                    </a:fld>
                    <a:r>
                      <a:rPr lang="is-IS" sz="1600" b="1" dirty="0" smtClean="0"/>
                      <a:t>%</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2"/>
              <c:layout>
                <c:manualLayout>
                  <c:x val="-1.4306151645209499E-3"/>
                  <c:y val="4.60947503201024E-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fld id="{A41B223F-5F97-9740-8832-2A8DA68D63D3}" type="VALUE">
                      <a:rPr lang="pt-BR" sz="1600" b="1" smtClean="0"/>
                      <a:pPr>
                        <a:defRPr sz="1600" b="1" i="0" u="none" strike="noStrike" kern="1200" baseline="0">
                          <a:solidFill>
                            <a:schemeClr val="tx1">
                              <a:lumMod val="75000"/>
                              <a:lumOff val="25000"/>
                            </a:schemeClr>
                          </a:solidFill>
                          <a:latin typeface="+mn-lt"/>
                          <a:ea typeface="+mn-ea"/>
                          <a:cs typeface="+mn-cs"/>
                        </a:defRPr>
                      </a:pPr>
                      <a:t>[VALUE]</a:t>
                    </a:fld>
                    <a:r>
                      <a:rPr lang="pt-BR" sz="1600" b="1" dirty="0" smtClean="0"/>
                      <a:t>%</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'Inverted YOY'!$B$1:$O$1</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'Inverted YOY'!$B$3:$O$3</c:f>
              <c:numCache>
                <c:formatCode>General</c:formatCode>
                <c:ptCount val="13"/>
                <c:pt idx="0">
                  <c:v>48</c:v>
                </c:pt>
                <c:pt idx="1">
                  <c:v>47</c:v>
                </c:pt>
                <c:pt idx="2">
                  <c:v>46</c:v>
                </c:pt>
                <c:pt idx="3">
                  <c:v>45</c:v>
                </c:pt>
                <c:pt idx="4">
                  <c:v>45</c:v>
                </c:pt>
                <c:pt idx="5">
                  <c:v>44</c:v>
                </c:pt>
                <c:pt idx="6">
                  <c:v>43</c:v>
                </c:pt>
                <c:pt idx="7">
                  <c:v>44</c:v>
                </c:pt>
                <c:pt idx="8">
                  <c:v>43</c:v>
                </c:pt>
                <c:pt idx="9">
                  <c:v>42</c:v>
                </c:pt>
                <c:pt idx="10">
                  <c:v>42</c:v>
                </c:pt>
                <c:pt idx="11">
                  <c:v>41</c:v>
                </c:pt>
                <c:pt idx="12">
                  <c:v>41</c:v>
                </c:pt>
              </c:numCache>
            </c:numRef>
          </c:val>
          <c:smooth val="1"/>
        </c:ser>
        <c:dLbls>
          <c:showLegendKey val="0"/>
          <c:showVal val="0"/>
          <c:showCatName val="0"/>
          <c:showSerName val="0"/>
          <c:showPercent val="0"/>
          <c:showBubbleSize val="0"/>
        </c:dLbls>
        <c:marker val="1"/>
        <c:smooth val="0"/>
        <c:axId val="48132864"/>
        <c:axId val="48134400"/>
      </c:lineChart>
      <c:catAx>
        <c:axId val="4813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134400"/>
        <c:crosses val="autoZero"/>
        <c:auto val="1"/>
        <c:lblAlgn val="ctr"/>
        <c:lblOffset val="100"/>
        <c:noMultiLvlLbl val="0"/>
      </c:catAx>
      <c:valAx>
        <c:axId val="48134400"/>
        <c:scaling>
          <c:orientation val="minMax"/>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1328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2">
                  <a:lumMod val="50000"/>
                </a:schemeClr>
              </a:solidFill>
              <a:latin typeface="+mn-lt"/>
              <a:ea typeface="+mn-ea"/>
              <a:cs typeface="+mn-cs"/>
            </a:defRPr>
          </a:pPr>
          <a:endParaRPr lang="en-US"/>
        </a:p>
      </c:txPr>
    </c:title>
    <c:autoTitleDeleted val="0"/>
    <c:plotArea>
      <c:layout/>
      <c:lineChart>
        <c:grouping val="standard"/>
        <c:varyColors val="0"/>
        <c:ser>
          <c:idx val="0"/>
          <c:order val="0"/>
          <c:tx>
            <c:strRef>
              <c:f>'Inverted YOY'!$A$18</c:f>
              <c:strCache>
                <c:ptCount val="1"/>
                <c:pt idx="0">
                  <c:v>Total Revenue</c:v>
                </c:pt>
              </c:strCache>
            </c:strRef>
          </c:tx>
          <c:spPr>
            <a:ln w="190500" cap="rnd">
              <a:solidFill>
                <a:schemeClr val="tx1"/>
              </a:solidFill>
              <a:round/>
            </a:ln>
            <a:effectLst/>
          </c:spPr>
          <c:marker>
            <c:symbol val="none"/>
          </c:marker>
          <c:dLbls>
            <c:dLbl>
              <c:idx val="0"/>
              <c:layout>
                <c:manualLayout>
                  <c:x val="-1.4234883422469501E-2"/>
                  <c:y val="4.421326397919359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6.2870735115906906E-2"/>
                  <c:y val="-3.901170351105329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lumMod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'Inverted YOY'!$B$1:$O$1</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'Inverted YOY'!$B$18:$O$18</c:f>
              <c:numCache>
                <c:formatCode>"$"#,##0.00;[Red]"$"#,##0.00</c:formatCode>
                <c:ptCount val="13"/>
                <c:pt idx="0">
                  <c:v>49981000000</c:v>
                </c:pt>
                <c:pt idx="1">
                  <c:v>54264500000</c:v>
                </c:pt>
                <c:pt idx="2">
                  <c:v>59521000000</c:v>
                </c:pt>
                <c:pt idx="3">
                  <c:v>65197000000</c:v>
                </c:pt>
                <c:pt idx="4">
                  <c:v>72458500000</c:v>
                </c:pt>
                <c:pt idx="5">
                  <c:v>81487500000</c:v>
                </c:pt>
                <c:pt idx="6">
                  <c:v>84335500000</c:v>
                </c:pt>
                <c:pt idx="7">
                  <c:v>81895500000</c:v>
                </c:pt>
                <c:pt idx="8">
                  <c:v>84888500000</c:v>
                </c:pt>
                <c:pt idx="9">
                  <c:v>88902500000</c:v>
                </c:pt>
                <c:pt idx="10">
                  <c:v>91908000000</c:v>
                </c:pt>
                <c:pt idx="11">
                  <c:v>96370500000</c:v>
                </c:pt>
                <c:pt idx="12">
                  <c:v>100357578154</c:v>
                </c:pt>
              </c:numCache>
            </c:numRef>
          </c:val>
          <c:smooth val="1"/>
        </c:ser>
        <c:dLbls>
          <c:showLegendKey val="0"/>
          <c:showVal val="0"/>
          <c:showCatName val="0"/>
          <c:showSerName val="0"/>
          <c:showPercent val="0"/>
          <c:showBubbleSize val="0"/>
        </c:dLbls>
        <c:marker val="1"/>
        <c:smooth val="0"/>
        <c:axId val="49883776"/>
        <c:axId val="49889664"/>
      </c:lineChart>
      <c:catAx>
        <c:axId val="49883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9889664"/>
        <c:crosses val="autoZero"/>
        <c:auto val="1"/>
        <c:lblAlgn val="ctr"/>
        <c:lblOffset val="100"/>
        <c:noMultiLvlLbl val="0"/>
      </c:catAx>
      <c:valAx>
        <c:axId val="49889664"/>
        <c:scaling>
          <c:orientation val="minMax"/>
          <c:min val="45000000000"/>
        </c:scaling>
        <c:delete val="0"/>
        <c:axPos val="l"/>
        <c:majorGridlines>
          <c:spPr>
            <a:ln w="9525" cap="flat" cmpd="sng" algn="ctr">
              <a:solidFill>
                <a:schemeClr val="tx1">
                  <a:lumMod val="15000"/>
                  <a:lumOff val="85000"/>
                </a:schemeClr>
              </a:solidFill>
              <a:round/>
            </a:ln>
            <a:effectLst/>
          </c:spPr>
        </c:majorGridlines>
        <c:numFmt formatCode="&quot;$&quot;#,##0;[Red]&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9883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2">
                  <a:lumMod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Revenue Growth, 2003 - 2015</c:v>
                </c:pt>
              </c:strCache>
            </c:strRef>
          </c:tx>
          <c:spPr>
            <a:solidFill>
              <a:schemeClr val="accent1"/>
            </a:solidFill>
            <a:ln>
              <a:noFill/>
            </a:ln>
            <a:effectLst/>
          </c:spPr>
          <c:invertIfNegative val="0"/>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rgbClr val="7030A0"/>
              </a:solidFill>
              <a:ln>
                <a:noFill/>
              </a:ln>
              <a:effectLst/>
            </c:spPr>
          </c:dPt>
          <c:dPt>
            <c:idx val="4"/>
            <c:invertIfNegative val="0"/>
            <c:bubble3D val="0"/>
            <c:spPr>
              <a:solidFill>
                <a:srgbClr val="FFC00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Am Law 200</c:v>
                </c:pt>
                <c:pt idx="1">
                  <c:v>MLB</c:v>
                </c:pt>
                <c:pt idx="2">
                  <c:v>NBA</c:v>
                </c:pt>
                <c:pt idx="3">
                  <c:v>NFL</c:v>
                </c:pt>
                <c:pt idx="4">
                  <c:v>Fortune 500</c:v>
                </c:pt>
              </c:strCache>
            </c:strRef>
          </c:cat>
          <c:val>
            <c:numRef>
              <c:f>Sheet1!$B$2:$B$6</c:f>
              <c:numCache>
                <c:formatCode>0%</c:formatCode>
                <c:ptCount val="5"/>
                <c:pt idx="0">
                  <c:v>1.01</c:v>
                </c:pt>
                <c:pt idx="1">
                  <c:v>1.31</c:v>
                </c:pt>
                <c:pt idx="2">
                  <c:v>0.37</c:v>
                </c:pt>
                <c:pt idx="3">
                  <c:v>1.1100000000000001</c:v>
                </c:pt>
                <c:pt idx="4">
                  <c:v>0.8</c:v>
                </c:pt>
              </c:numCache>
            </c:numRef>
          </c:val>
        </c:ser>
        <c:dLbls>
          <c:dLblPos val="ctr"/>
          <c:showLegendKey val="0"/>
          <c:showVal val="1"/>
          <c:showCatName val="0"/>
          <c:showSerName val="0"/>
          <c:showPercent val="0"/>
          <c:showBubbleSize val="0"/>
        </c:dLbls>
        <c:gapWidth val="219"/>
        <c:overlap val="-27"/>
        <c:axId val="49902336"/>
        <c:axId val="51315840"/>
      </c:barChart>
      <c:catAx>
        <c:axId val="4990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lumMod val="50000"/>
                  </a:schemeClr>
                </a:solidFill>
                <a:latin typeface="+mn-lt"/>
                <a:ea typeface="+mn-ea"/>
                <a:cs typeface="+mn-cs"/>
              </a:defRPr>
            </a:pPr>
            <a:endParaRPr lang="en-US"/>
          </a:p>
        </c:txPr>
        <c:crossAx val="51315840"/>
        <c:crosses val="autoZero"/>
        <c:auto val="1"/>
        <c:lblAlgn val="ctr"/>
        <c:lblOffset val="100"/>
        <c:noMultiLvlLbl val="0"/>
      </c:catAx>
      <c:valAx>
        <c:axId val="513158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lumMod val="50000"/>
                  </a:schemeClr>
                </a:solidFill>
                <a:latin typeface="+mn-lt"/>
                <a:ea typeface="+mn-ea"/>
                <a:cs typeface="+mn-cs"/>
              </a:defRPr>
            </a:pPr>
            <a:endParaRPr lang="en-US"/>
          </a:p>
        </c:txPr>
        <c:crossAx val="499023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A6D8BA-BA15-A249-A6BC-90909B537C5E}" type="doc">
      <dgm:prSet loTypeId="urn:microsoft.com/office/officeart/2005/8/layout/process1" loCatId="" qsTypeId="urn:microsoft.com/office/officeart/2005/8/quickstyle/simple4" qsCatId="simple" csTypeId="urn:microsoft.com/office/officeart/2005/8/colors/accent1_2" csCatId="accent1" phldr="1"/>
      <dgm:spPr/>
    </dgm:pt>
    <dgm:pt modelId="{E8378D2D-B28F-7E4C-8551-AF3FBA917BE6}">
      <dgm:prSet phldrT="[Text]"/>
      <dgm:spPr>
        <a:solidFill>
          <a:srgbClr val="3366FF"/>
        </a:solidFill>
      </dgm:spPr>
      <dgm:t>
        <a:bodyPr/>
        <a:lstStyle/>
        <a:p>
          <a:r>
            <a:rPr lang="en-US" dirty="0" smtClean="0"/>
            <a:t>Known Demand</a:t>
          </a:r>
          <a:endParaRPr lang="en-US" dirty="0"/>
        </a:p>
      </dgm:t>
    </dgm:pt>
    <dgm:pt modelId="{06C279E0-4B16-6A41-A82A-FE419ADD3A4F}" type="parTrans" cxnId="{D8F8AB70-9D13-3A4F-ADDF-4E3ED1F7429A}">
      <dgm:prSet/>
      <dgm:spPr/>
      <dgm:t>
        <a:bodyPr/>
        <a:lstStyle/>
        <a:p>
          <a:endParaRPr lang="en-US"/>
        </a:p>
      </dgm:t>
    </dgm:pt>
    <dgm:pt modelId="{0724099E-C830-DF4C-9617-15E9C88D28AB}" type="sibTrans" cxnId="{D8F8AB70-9D13-3A4F-ADDF-4E3ED1F7429A}">
      <dgm:prSet/>
      <dgm:spPr/>
      <dgm:t>
        <a:bodyPr/>
        <a:lstStyle/>
        <a:p>
          <a:endParaRPr lang="en-US"/>
        </a:p>
      </dgm:t>
    </dgm:pt>
    <dgm:pt modelId="{945F42F7-E129-8947-A12C-AECB1827DFE7}">
      <dgm:prSet phldrT="[Text]"/>
      <dgm:spPr>
        <a:solidFill>
          <a:srgbClr val="800080"/>
        </a:solidFill>
      </dgm:spPr>
      <dgm:t>
        <a:bodyPr/>
        <a:lstStyle/>
        <a:p>
          <a:r>
            <a:rPr lang="en-US" dirty="0" smtClean="0"/>
            <a:t>Reactive Demand</a:t>
          </a:r>
          <a:endParaRPr lang="en-US" dirty="0"/>
        </a:p>
      </dgm:t>
    </dgm:pt>
    <dgm:pt modelId="{5F5B664A-F62C-F740-A4B9-8D143EB770F2}" type="parTrans" cxnId="{58197DF9-44CA-3844-B494-29F5DC95F988}">
      <dgm:prSet/>
      <dgm:spPr/>
      <dgm:t>
        <a:bodyPr/>
        <a:lstStyle/>
        <a:p>
          <a:endParaRPr lang="en-US"/>
        </a:p>
      </dgm:t>
    </dgm:pt>
    <dgm:pt modelId="{8A5A902C-B462-7546-B87E-4F8B94979F47}" type="sibTrans" cxnId="{58197DF9-44CA-3844-B494-29F5DC95F988}">
      <dgm:prSet/>
      <dgm:spPr/>
      <dgm:t>
        <a:bodyPr/>
        <a:lstStyle/>
        <a:p>
          <a:endParaRPr lang="en-US"/>
        </a:p>
      </dgm:t>
    </dgm:pt>
    <dgm:pt modelId="{A14D2573-C332-8B40-B6EB-54954AE0F9FD}">
      <dgm:prSet phldrT="[Text]"/>
      <dgm:spPr>
        <a:solidFill>
          <a:srgbClr val="008000"/>
        </a:solidFill>
      </dgm:spPr>
      <dgm:t>
        <a:bodyPr/>
        <a:lstStyle/>
        <a:p>
          <a:r>
            <a:rPr lang="en-US" dirty="0" smtClean="0"/>
            <a:t>Unknown Demand</a:t>
          </a:r>
          <a:endParaRPr lang="en-US" dirty="0"/>
        </a:p>
      </dgm:t>
    </dgm:pt>
    <dgm:pt modelId="{EC5DA538-3131-264D-B3F7-88C96561B419}" type="parTrans" cxnId="{E7A9CFB7-407A-5E43-8C37-C28553BB9EA3}">
      <dgm:prSet/>
      <dgm:spPr/>
      <dgm:t>
        <a:bodyPr/>
        <a:lstStyle/>
        <a:p>
          <a:endParaRPr lang="en-US"/>
        </a:p>
      </dgm:t>
    </dgm:pt>
    <dgm:pt modelId="{8C270577-CB94-984E-A6DB-697EA12F18A8}" type="sibTrans" cxnId="{E7A9CFB7-407A-5E43-8C37-C28553BB9EA3}">
      <dgm:prSet/>
      <dgm:spPr/>
      <dgm:t>
        <a:bodyPr/>
        <a:lstStyle/>
        <a:p>
          <a:endParaRPr lang="en-US"/>
        </a:p>
      </dgm:t>
    </dgm:pt>
    <dgm:pt modelId="{6F0C1567-DF3E-BC42-BAD5-7CADBAED5083}" type="pres">
      <dgm:prSet presAssocID="{41A6D8BA-BA15-A249-A6BC-90909B537C5E}" presName="Name0" presStyleCnt="0">
        <dgm:presLayoutVars>
          <dgm:dir/>
          <dgm:resizeHandles val="exact"/>
        </dgm:presLayoutVars>
      </dgm:prSet>
      <dgm:spPr/>
    </dgm:pt>
    <dgm:pt modelId="{34E3F3C4-1960-5042-9702-72D3414907BF}" type="pres">
      <dgm:prSet presAssocID="{E8378D2D-B28F-7E4C-8551-AF3FBA917BE6}" presName="node" presStyleLbl="node1" presStyleIdx="0" presStyleCnt="3">
        <dgm:presLayoutVars>
          <dgm:bulletEnabled val="1"/>
        </dgm:presLayoutVars>
      </dgm:prSet>
      <dgm:spPr/>
      <dgm:t>
        <a:bodyPr/>
        <a:lstStyle/>
        <a:p>
          <a:endParaRPr lang="en-US"/>
        </a:p>
      </dgm:t>
    </dgm:pt>
    <dgm:pt modelId="{919C59AF-4C73-8643-BAAF-289B8DCFC4CC}" type="pres">
      <dgm:prSet presAssocID="{0724099E-C830-DF4C-9617-15E9C88D28AB}" presName="sibTrans" presStyleLbl="sibTrans2D1" presStyleIdx="0" presStyleCnt="2"/>
      <dgm:spPr/>
      <dgm:t>
        <a:bodyPr/>
        <a:lstStyle/>
        <a:p>
          <a:endParaRPr lang="en-US"/>
        </a:p>
      </dgm:t>
    </dgm:pt>
    <dgm:pt modelId="{85330B26-99C2-F645-A69D-F8603B9B0A75}" type="pres">
      <dgm:prSet presAssocID="{0724099E-C830-DF4C-9617-15E9C88D28AB}" presName="connectorText" presStyleLbl="sibTrans2D1" presStyleIdx="0" presStyleCnt="2"/>
      <dgm:spPr/>
      <dgm:t>
        <a:bodyPr/>
        <a:lstStyle/>
        <a:p>
          <a:endParaRPr lang="en-US"/>
        </a:p>
      </dgm:t>
    </dgm:pt>
    <dgm:pt modelId="{BA2D30EF-746A-9345-8CB6-7664F4C674D9}" type="pres">
      <dgm:prSet presAssocID="{945F42F7-E129-8947-A12C-AECB1827DFE7}" presName="node" presStyleLbl="node1" presStyleIdx="1" presStyleCnt="3">
        <dgm:presLayoutVars>
          <dgm:bulletEnabled val="1"/>
        </dgm:presLayoutVars>
      </dgm:prSet>
      <dgm:spPr/>
      <dgm:t>
        <a:bodyPr/>
        <a:lstStyle/>
        <a:p>
          <a:endParaRPr lang="en-US"/>
        </a:p>
      </dgm:t>
    </dgm:pt>
    <dgm:pt modelId="{00838972-D793-0944-BE6F-0327B17EC3E6}" type="pres">
      <dgm:prSet presAssocID="{8A5A902C-B462-7546-B87E-4F8B94979F47}" presName="sibTrans" presStyleLbl="sibTrans2D1" presStyleIdx="1" presStyleCnt="2"/>
      <dgm:spPr/>
      <dgm:t>
        <a:bodyPr/>
        <a:lstStyle/>
        <a:p>
          <a:endParaRPr lang="en-US"/>
        </a:p>
      </dgm:t>
    </dgm:pt>
    <dgm:pt modelId="{1A856178-C2BE-A14E-AA14-277ABCC6DFED}" type="pres">
      <dgm:prSet presAssocID="{8A5A902C-B462-7546-B87E-4F8B94979F47}" presName="connectorText" presStyleLbl="sibTrans2D1" presStyleIdx="1" presStyleCnt="2"/>
      <dgm:spPr/>
      <dgm:t>
        <a:bodyPr/>
        <a:lstStyle/>
        <a:p>
          <a:endParaRPr lang="en-US"/>
        </a:p>
      </dgm:t>
    </dgm:pt>
    <dgm:pt modelId="{F5D605A7-3787-E749-A247-71E3A330ADEA}" type="pres">
      <dgm:prSet presAssocID="{A14D2573-C332-8B40-B6EB-54954AE0F9FD}" presName="node" presStyleLbl="node1" presStyleIdx="2" presStyleCnt="3">
        <dgm:presLayoutVars>
          <dgm:bulletEnabled val="1"/>
        </dgm:presLayoutVars>
      </dgm:prSet>
      <dgm:spPr/>
      <dgm:t>
        <a:bodyPr/>
        <a:lstStyle/>
        <a:p>
          <a:endParaRPr lang="en-US"/>
        </a:p>
      </dgm:t>
    </dgm:pt>
  </dgm:ptLst>
  <dgm:cxnLst>
    <dgm:cxn modelId="{0BDAC4B9-3870-1B4D-9AEF-2BA8E58BBF40}" type="presOf" srcId="{0724099E-C830-DF4C-9617-15E9C88D28AB}" destId="{85330B26-99C2-F645-A69D-F8603B9B0A75}" srcOrd="1" destOrd="0" presId="urn:microsoft.com/office/officeart/2005/8/layout/process1"/>
    <dgm:cxn modelId="{5E297E87-5216-5442-97CE-7EEA02F94B13}" type="presOf" srcId="{8A5A902C-B462-7546-B87E-4F8B94979F47}" destId="{00838972-D793-0944-BE6F-0327B17EC3E6}" srcOrd="0" destOrd="0" presId="urn:microsoft.com/office/officeart/2005/8/layout/process1"/>
    <dgm:cxn modelId="{D8F8AB70-9D13-3A4F-ADDF-4E3ED1F7429A}" srcId="{41A6D8BA-BA15-A249-A6BC-90909B537C5E}" destId="{E8378D2D-B28F-7E4C-8551-AF3FBA917BE6}" srcOrd="0" destOrd="0" parTransId="{06C279E0-4B16-6A41-A82A-FE419ADD3A4F}" sibTransId="{0724099E-C830-DF4C-9617-15E9C88D28AB}"/>
    <dgm:cxn modelId="{58197DF9-44CA-3844-B494-29F5DC95F988}" srcId="{41A6D8BA-BA15-A249-A6BC-90909B537C5E}" destId="{945F42F7-E129-8947-A12C-AECB1827DFE7}" srcOrd="1" destOrd="0" parTransId="{5F5B664A-F62C-F740-A4B9-8D143EB770F2}" sibTransId="{8A5A902C-B462-7546-B87E-4F8B94979F47}"/>
    <dgm:cxn modelId="{8D13E09A-96EF-0F4B-A625-7D3DB4D2830C}" type="presOf" srcId="{41A6D8BA-BA15-A249-A6BC-90909B537C5E}" destId="{6F0C1567-DF3E-BC42-BAD5-7CADBAED5083}" srcOrd="0" destOrd="0" presId="urn:microsoft.com/office/officeart/2005/8/layout/process1"/>
    <dgm:cxn modelId="{01858829-51C4-434D-8A6D-8F311CA88B64}" type="presOf" srcId="{8A5A902C-B462-7546-B87E-4F8B94979F47}" destId="{1A856178-C2BE-A14E-AA14-277ABCC6DFED}" srcOrd="1" destOrd="0" presId="urn:microsoft.com/office/officeart/2005/8/layout/process1"/>
    <dgm:cxn modelId="{21C1273A-F01A-BE43-8EC4-223180DF4BB4}" type="presOf" srcId="{A14D2573-C332-8B40-B6EB-54954AE0F9FD}" destId="{F5D605A7-3787-E749-A247-71E3A330ADEA}" srcOrd="0" destOrd="0" presId="urn:microsoft.com/office/officeart/2005/8/layout/process1"/>
    <dgm:cxn modelId="{E7A9CFB7-407A-5E43-8C37-C28553BB9EA3}" srcId="{41A6D8BA-BA15-A249-A6BC-90909B537C5E}" destId="{A14D2573-C332-8B40-B6EB-54954AE0F9FD}" srcOrd="2" destOrd="0" parTransId="{EC5DA538-3131-264D-B3F7-88C96561B419}" sibTransId="{8C270577-CB94-984E-A6DB-697EA12F18A8}"/>
    <dgm:cxn modelId="{BE697FAE-9E49-AA48-BEF8-80E5A4C6DF03}" type="presOf" srcId="{E8378D2D-B28F-7E4C-8551-AF3FBA917BE6}" destId="{34E3F3C4-1960-5042-9702-72D3414907BF}" srcOrd="0" destOrd="0" presId="urn:microsoft.com/office/officeart/2005/8/layout/process1"/>
    <dgm:cxn modelId="{60AE9080-2DD0-9344-B1DA-A2ED46830C9A}" type="presOf" srcId="{0724099E-C830-DF4C-9617-15E9C88D28AB}" destId="{919C59AF-4C73-8643-BAAF-289B8DCFC4CC}" srcOrd="0" destOrd="0" presId="urn:microsoft.com/office/officeart/2005/8/layout/process1"/>
    <dgm:cxn modelId="{E95976AB-01AD-7540-9B57-B421FBF6CD0F}" type="presOf" srcId="{945F42F7-E129-8947-A12C-AECB1827DFE7}" destId="{BA2D30EF-746A-9345-8CB6-7664F4C674D9}" srcOrd="0" destOrd="0" presId="urn:microsoft.com/office/officeart/2005/8/layout/process1"/>
    <dgm:cxn modelId="{2374475C-069C-584B-B3C0-4B3CD855BA17}" type="presParOf" srcId="{6F0C1567-DF3E-BC42-BAD5-7CADBAED5083}" destId="{34E3F3C4-1960-5042-9702-72D3414907BF}" srcOrd="0" destOrd="0" presId="urn:microsoft.com/office/officeart/2005/8/layout/process1"/>
    <dgm:cxn modelId="{EBFFEEE1-1108-4245-853C-9409F0D450C3}" type="presParOf" srcId="{6F0C1567-DF3E-BC42-BAD5-7CADBAED5083}" destId="{919C59AF-4C73-8643-BAAF-289B8DCFC4CC}" srcOrd="1" destOrd="0" presId="urn:microsoft.com/office/officeart/2005/8/layout/process1"/>
    <dgm:cxn modelId="{0F289FEB-A8B5-0845-A5CD-6A0193E0434C}" type="presParOf" srcId="{919C59AF-4C73-8643-BAAF-289B8DCFC4CC}" destId="{85330B26-99C2-F645-A69D-F8603B9B0A75}" srcOrd="0" destOrd="0" presId="urn:microsoft.com/office/officeart/2005/8/layout/process1"/>
    <dgm:cxn modelId="{82B76F1A-552E-B14B-8E02-9126A8ADC6E9}" type="presParOf" srcId="{6F0C1567-DF3E-BC42-BAD5-7CADBAED5083}" destId="{BA2D30EF-746A-9345-8CB6-7664F4C674D9}" srcOrd="2" destOrd="0" presId="urn:microsoft.com/office/officeart/2005/8/layout/process1"/>
    <dgm:cxn modelId="{297F8DD7-6413-5248-A61C-ED6EB54664BD}" type="presParOf" srcId="{6F0C1567-DF3E-BC42-BAD5-7CADBAED5083}" destId="{00838972-D793-0944-BE6F-0327B17EC3E6}" srcOrd="3" destOrd="0" presId="urn:microsoft.com/office/officeart/2005/8/layout/process1"/>
    <dgm:cxn modelId="{A781B1C3-9F16-3F45-AAA2-047534B2860C}" type="presParOf" srcId="{00838972-D793-0944-BE6F-0327B17EC3E6}" destId="{1A856178-C2BE-A14E-AA14-277ABCC6DFED}" srcOrd="0" destOrd="0" presId="urn:microsoft.com/office/officeart/2005/8/layout/process1"/>
    <dgm:cxn modelId="{9E5C6DA1-3AE1-FE4E-974B-42793B172578}" type="presParOf" srcId="{6F0C1567-DF3E-BC42-BAD5-7CADBAED5083}" destId="{F5D605A7-3787-E749-A247-71E3A330ADE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226358-5A07-BF4D-A2AB-14C0FB991A39}" type="datetimeFigureOut">
              <a:rPr lang="en-US" smtClean="0"/>
              <a:t>2/16/2016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E6E482-F2E1-AE4E-B7AD-A6CBD907DFA8}" type="slidenum">
              <a:rPr lang="en-US" smtClean="0"/>
              <a:t>‹#›</a:t>
            </a:fld>
            <a:endParaRPr lang="en-US"/>
          </a:p>
        </p:txBody>
      </p:sp>
    </p:spTree>
    <p:extLst>
      <p:ext uri="{BB962C8B-B14F-4D97-AF65-F5344CB8AC3E}">
        <p14:creationId xmlns:p14="http://schemas.microsoft.com/office/powerpoint/2010/main" val="30716871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Trusted Advisors are friends</a:t>
            </a:r>
            <a:endParaRPr lang="en-US" dirty="0"/>
          </a:p>
        </p:txBody>
      </p:sp>
      <p:sp>
        <p:nvSpPr>
          <p:cNvPr id="4" name="Slide Number Placeholder 3"/>
          <p:cNvSpPr>
            <a:spLocks noGrp="1"/>
          </p:cNvSpPr>
          <p:nvPr>
            <p:ph type="sldNum" sz="quarter" idx="10"/>
          </p:nvPr>
        </p:nvSpPr>
        <p:spPr/>
        <p:txBody>
          <a:bodyPr/>
          <a:lstStyle/>
          <a:p>
            <a:fld id="{EEBDD373-BCDA-423A-8FF9-C1D9E87C0400}" type="slidenum">
              <a:rPr lang="en-US" smtClean="0"/>
              <a:pPr/>
              <a:t>38</a:t>
            </a:fld>
            <a:endParaRPr lang="en-US"/>
          </a:p>
        </p:txBody>
      </p:sp>
    </p:spTree>
    <p:extLst>
      <p:ext uri="{BB962C8B-B14F-4D97-AF65-F5344CB8AC3E}">
        <p14:creationId xmlns:p14="http://schemas.microsoft.com/office/powerpoint/2010/main" val="91691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userDrawn="1"/>
        </p:nvSpPr>
        <p:spPr>
          <a:xfrm>
            <a:off x="4556089" y="3419361"/>
            <a:ext cx="2540000" cy="2540000"/>
          </a:xfrm>
          <a:prstGeom prst="rect">
            <a:avLst/>
          </a:prstGeom>
          <a:solidFill>
            <a:schemeClr val="tx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4556089" y="879361"/>
            <a:ext cx="2540000" cy="254000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2016920" y="879361"/>
            <a:ext cx="2540000" cy="254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a:off x="4557436" y="1009620"/>
            <a:ext cx="6350" cy="228600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4613684" y="940936"/>
            <a:ext cx="2293697" cy="2286000"/>
          </a:xfrm>
        </p:spPr>
        <p:txBody>
          <a:bodyPr anchor="t">
            <a:normAutofit/>
          </a:bodyPr>
          <a:lstStyle>
            <a:lvl1pPr>
              <a:defRPr sz="2000"/>
            </a:lvl1pPr>
          </a:lstStyle>
          <a:p>
            <a:r>
              <a:rPr lang="en-US" smtClean="0"/>
              <a:t>Click to edit Master title style</a:t>
            </a:r>
            <a:endParaRPr lang="en-US" dirty="0"/>
          </a:p>
        </p:txBody>
      </p:sp>
      <p:sp>
        <p:nvSpPr>
          <p:cNvPr id="3" name="Subtitle 2"/>
          <p:cNvSpPr>
            <a:spLocks noGrp="1"/>
          </p:cNvSpPr>
          <p:nvPr>
            <p:ph type="subTitle" idx="1"/>
          </p:nvPr>
        </p:nvSpPr>
        <p:spPr>
          <a:xfrm>
            <a:off x="4621381" y="4211169"/>
            <a:ext cx="2286000" cy="1268696"/>
          </a:xfrm>
        </p:spPr>
        <p:txBody>
          <a:bodyPr anchor="b">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621381" y="5479865"/>
            <a:ext cx="2133600" cy="365125"/>
          </a:xfrm>
          <a:prstGeom prst="rect">
            <a:avLst/>
          </a:prstGeom>
        </p:spPr>
        <p:txBody>
          <a:bodyPr/>
          <a:lstStyle>
            <a:lvl1pPr>
              <a:defRPr sz="1400">
                <a:solidFill>
                  <a:schemeClr val="bg1"/>
                </a:solidFill>
              </a:defRPr>
            </a:lvl1pPr>
          </a:lstStyle>
          <a:p>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21397" y="2863227"/>
            <a:ext cx="2032617" cy="472974"/>
          </a:xfrm>
          <a:prstGeom prst="rect">
            <a:avLst/>
          </a:prstGeom>
        </p:spPr>
      </p:pic>
    </p:spTree>
    <p:extLst>
      <p:ext uri="{BB962C8B-B14F-4D97-AF65-F5344CB8AC3E}">
        <p14:creationId xmlns:p14="http://schemas.microsoft.com/office/powerpoint/2010/main" val="2962520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C3C3236D-FB65-584A-8227-5A449D06E62A}" type="slidenum">
              <a:rPr lang="en-US" smtClean="0"/>
              <a:pPr/>
              <a:t>‹#›</a:t>
            </a:fld>
            <a:endParaRPr lang="en-US" dirty="0"/>
          </a:p>
        </p:txBody>
      </p:sp>
    </p:spTree>
    <p:extLst>
      <p:ext uri="{BB962C8B-B14F-4D97-AF65-F5344CB8AC3E}">
        <p14:creationId xmlns:p14="http://schemas.microsoft.com/office/powerpoint/2010/main" val="275159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399" y="4406900"/>
            <a:ext cx="7580313" cy="1362075"/>
          </a:xfrm>
        </p:spPr>
        <p:txBody>
          <a:bodyPr anchor="t"/>
          <a:lstStyle>
            <a:lvl1pPr algn="l">
              <a:defRPr sz="3200" b="0" cap="none" baseline="0">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14399" y="2906713"/>
            <a:ext cx="7580313" cy="134524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32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Boxe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userDrawn="1"/>
        </p:nvSpPr>
        <p:spPr>
          <a:xfrm>
            <a:off x="4556089" y="1385390"/>
            <a:ext cx="4078224" cy="4078224"/>
          </a:xfrm>
          <a:prstGeom prst="rect">
            <a:avLst/>
          </a:prstGeom>
          <a:solidFill>
            <a:schemeClr val="tx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479394" y="1385390"/>
            <a:ext cx="4077526" cy="40775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6083" y="1542849"/>
            <a:ext cx="3682130" cy="3746978"/>
          </a:xfrm>
        </p:spPr>
        <p:txBody>
          <a:bodyPr anchor="t">
            <a:normAutofit/>
          </a:bodyPr>
          <a:lstStyle>
            <a:lvl1pPr marL="0" marR="0" indent="0" algn="l" defTabSz="457200" rtl="0" eaLnBrk="1" fontAlgn="auto" latinLnBrk="0" hangingPunct="1">
              <a:lnSpc>
                <a:spcPct val="100000"/>
              </a:lnSpc>
              <a:spcBef>
                <a:spcPct val="0"/>
              </a:spcBef>
              <a:spcAft>
                <a:spcPts val="0"/>
              </a:spcAft>
              <a:buClrTx/>
              <a:buSzTx/>
              <a:buFontTx/>
              <a:buNone/>
              <a:tabLst/>
              <a:defRPr sz="1800" b="0"/>
            </a:lvl1pPr>
          </a:lstStyle>
          <a:p>
            <a:r>
              <a:rPr lang="en-US" dirty="0" smtClean="0"/>
              <a:t>Click to edit Master title style</a:t>
            </a:r>
            <a:br>
              <a:rPr lang="en-US" dirty="0" smtClean="0"/>
            </a:br>
            <a:r>
              <a:rPr lang="en-US" dirty="0" smtClean="0"/>
              <a:t>Click to edit Master subtitle style</a:t>
            </a:r>
            <a:endParaRPr lang="en-US" dirty="0"/>
          </a:p>
        </p:txBody>
      </p:sp>
      <p:sp>
        <p:nvSpPr>
          <p:cNvPr id="3" name="Subtitle 2"/>
          <p:cNvSpPr>
            <a:spLocks noGrp="1"/>
          </p:cNvSpPr>
          <p:nvPr>
            <p:ph type="subTitle" idx="1" hasCustomPrompt="1"/>
          </p:nvPr>
        </p:nvSpPr>
        <p:spPr>
          <a:xfrm>
            <a:off x="4621381" y="1542849"/>
            <a:ext cx="3892304" cy="3746977"/>
          </a:xfrm>
        </p:spPr>
        <p:txBody>
          <a:bodyPr anchor="b">
            <a:normAutofit/>
          </a:bodyPr>
          <a:lstStyle>
            <a:lvl1pPr marL="0" indent="0" algn="l">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Presenter or Place</a:t>
            </a:r>
          </a:p>
          <a:p>
            <a:fld id="{1DA8414E-2830-2944-8C60-022DDBF14E6C}" type="datetimeFigureOut">
              <a:rPr lang="en-US" smtClean="0"/>
              <a:pPr/>
              <a:t>2/16/2016</a:t>
            </a:fld>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083" y="4850130"/>
            <a:ext cx="2032617" cy="472974"/>
          </a:xfrm>
          <a:prstGeom prst="rect">
            <a:avLst/>
          </a:prstGeom>
        </p:spPr>
      </p:pic>
    </p:spTree>
    <p:extLst>
      <p:ext uri="{BB962C8B-B14F-4D97-AF65-F5344CB8AC3E}">
        <p14:creationId xmlns:p14="http://schemas.microsoft.com/office/powerpoint/2010/main" val="1251234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80000"/>
              </a:lnSpc>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sz="1100">
                <a:solidFill>
                  <a:schemeClr val="bg1">
                    <a:lumMod val="50000"/>
                  </a:schemeClr>
                </a:solidFill>
              </a:defRPr>
            </a:lvl1pPr>
          </a:lstStyle>
          <a:p>
            <a:fld id="{C3C3236D-FB65-584A-8227-5A449D06E62A}" type="slidenum">
              <a:rPr lang="en-US" smtClean="0"/>
              <a:pPr/>
              <a:t>‹#›</a:t>
            </a:fld>
            <a:endParaRPr lang="en-US" dirty="0"/>
          </a:p>
        </p:txBody>
      </p:sp>
    </p:spTree>
    <p:extLst>
      <p:ext uri="{BB962C8B-B14F-4D97-AF65-F5344CB8AC3E}">
        <p14:creationId xmlns:p14="http://schemas.microsoft.com/office/powerpoint/2010/main" val="1911812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99415" y="1751948"/>
            <a:ext cx="8308226" cy="2852615"/>
          </a:xfrm>
        </p:spPr>
        <p:txBody>
          <a:bodyPr anchor="t">
            <a:normAutofit/>
          </a:bodyPr>
          <a:lstStyle>
            <a:lvl1pPr algn="l">
              <a:defRPr sz="4800" b="0" cap="none">
                <a:solidFill>
                  <a:schemeClr val="bg2"/>
                </a:solidFill>
              </a:defRPr>
            </a:lvl1pPr>
          </a:lstStyle>
          <a:p>
            <a:r>
              <a:rPr lang="en-US" dirty="0" smtClean="0"/>
              <a:t>Click to edit master title style</a:t>
            </a:r>
            <a:endParaRPr lang="en-US" dirty="0"/>
          </a:p>
        </p:txBody>
      </p:sp>
      <p:cxnSp>
        <p:nvCxnSpPr>
          <p:cNvPr id="9" name="Straight Connector 8"/>
          <p:cNvCxnSpPr/>
          <p:nvPr userDrawn="1"/>
        </p:nvCxnSpPr>
        <p:spPr>
          <a:xfrm>
            <a:off x="508000" y="6128070"/>
            <a:ext cx="8128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070" y="6265809"/>
            <a:ext cx="2086333" cy="485679"/>
          </a:xfrm>
          <a:prstGeom prst="rect">
            <a:avLst/>
          </a:prstGeom>
        </p:spPr>
      </p:pic>
    </p:spTree>
    <p:extLst>
      <p:ext uri="{BB962C8B-B14F-4D97-AF65-F5344CB8AC3E}">
        <p14:creationId xmlns:p14="http://schemas.microsoft.com/office/powerpoint/2010/main" val="2228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80000"/>
              </a:lnSpc>
              <a:defRPr>
                <a:solidFill>
                  <a:srgbClr val="0081C6"/>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403436"/>
          </a:xfrm>
        </p:spPr>
        <p:txBody>
          <a:bodyPr/>
          <a:lstStyle>
            <a:lvl1pPr>
              <a:buClr>
                <a:schemeClr val="tx1"/>
              </a:buCl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648200" y="1600201"/>
            <a:ext cx="4038600" cy="4403436"/>
          </a:xfrm>
        </p:spPr>
        <p:txBody>
          <a:bodyPr>
            <a:normAutofit/>
          </a:bodyPr>
          <a:lstStyle>
            <a:lvl1pPr>
              <a:buClr>
                <a:schemeClr val="tx1"/>
              </a:buCl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3C3236D-FB65-584A-8227-5A449D06E62A}" type="slidenum">
              <a:rPr lang="en-US" smtClean="0"/>
              <a:t>‹#›</a:t>
            </a:fld>
            <a:endParaRPr lang="en-US"/>
          </a:p>
        </p:txBody>
      </p:sp>
    </p:spTree>
    <p:extLst>
      <p:ext uri="{BB962C8B-B14F-4D97-AF65-F5344CB8AC3E}">
        <p14:creationId xmlns:p14="http://schemas.microsoft.com/office/powerpoint/2010/main" val="2900494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nSpc>
                <a:spcPct val="80000"/>
              </a:lnSpc>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1"/>
          </p:nvPr>
        </p:nvSpPr>
        <p:spPr>
          <a:xfrm>
            <a:off x="8222784" y="6317866"/>
            <a:ext cx="489671"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fld id="{C3C3236D-FB65-584A-8227-5A449D06E62A}" type="slidenum">
              <a:rPr lang="en-US" smtClean="0"/>
              <a:pPr/>
              <a:t>‹#›</a:t>
            </a:fld>
            <a:endParaRPr lang="en-US" dirty="0"/>
          </a:p>
        </p:txBody>
      </p:sp>
    </p:spTree>
    <p:extLst>
      <p:ext uri="{BB962C8B-B14F-4D97-AF65-F5344CB8AC3E}">
        <p14:creationId xmlns:p14="http://schemas.microsoft.com/office/powerpoint/2010/main" val="1698677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80000"/>
              </a:lnSpc>
              <a:defRPr>
                <a:solidFill>
                  <a:srgbClr val="0081C6"/>
                </a:solidFil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C3C3236D-FB65-584A-8227-5A449D06E62A}" type="slidenum">
              <a:rPr lang="en-US" smtClean="0"/>
              <a:t>‹#›</a:t>
            </a:fld>
            <a:endParaRPr lang="en-US"/>
          </a:p>
        </p:txBody>
      </p:sp>
    </p:spTree>
    <p:extLst>
      <p:ext uri="{BB962C8B-B14F-4D97-AF65-F5344CB8AC3E}">
        <p14:creationId xmlns:p14="http://schemas.microsoft.com/office/powerpoint/2010/main" val="375007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4"/>
          </p:nvPr>
        </p:nvSpPr>
        <p:spPr>
          <a:xfrm>
            <a:off x="8222784" y="6317866"/>
            <a:ext cx="489671"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fld id="{C3C3236D-FB65-584A-8227-5A449D06E62A}" type="slidenum">
              <a:rPr lang="en-US" smtClean="0"/>
              <a:pPr/>
              <a:t>‹#›</a:t>
            </a:fld>
            <a:endParaRPr lang="en-US" dirty="0"/>
          </a:p>
        </p:txBody>
      </p:sp>
    </p:spTree>
    <p:extLst>
      <p:ext uri="{BB962C8B-B14F-4D97-AF65-F5344CB8AC3E}">
        <p14:creationId xmlns:p14="http://schemas.microsoft.com/office/powerpoint/2010/main" val="2438938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l Logo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C3C3236D-FB65-584A-8227-5A449D06E62A}"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5169" y="2061137"/>
            <a:ext cx="6087101" cy="1419535"/>
          </a:xfrm>
          <a:prstGeom prst="rect">
            <a:avLst/>
          </a:prstGeom>
        </p:spPr>
      </p:pic>
    </p:spTree>
    <p:extLst>
      <p:ext uri="{BB962C8B-B14F-4D97-AF65-F5344CB8AC3E}">
        <p14:creationId xmlns:p14="http://schemas.microsoft.com/office/powerpoint/2010/main" val="397168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9474" y="229740"/>
            <a:ext cx="8374918"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4"/>
          </p:nvPr>
        </p:nvSpPr>
        <p:spPr>
          <a:xfrm>
            <a:off x="8222784" y="6317866"/>
            <a:ext cx="489671"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fld id="{C3C3236D-FB65-584A-8227-5A449D06E62A}" type="slidenum">
              <a:rPr lang="en-US" smtClean="0"/>
              <a:pPr/>
              <a:t>‹#›</a:t>
            </a:fld>
            <a:endParaRPr lang="en-US" dirty="0"/>
          </a:p>
        </p:txBody>
      </p:sp>
      <p:cxnSp>
        <p:nvCxnSpPr>
          <p:cNvPr id="17" name="Straight Connector 16"/>
          <p:cNvCxnSpPr/>
          <p:nvPr userDrawn="1"/>
        </p:nvCxnSpPr>
        <p:spPr>
          <a:xfrm>
            <a:off x="508000" y="6128070"/>
            <a:ext cx="8128000" cy="0"/>
          </a:xfrm>
          <a:prstGeom prst="line">
            <a:avLst/>
          </a:prstGeom>
          <a:ln w="12700"/>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08000" y="6256324"/>
            <a:ext cx="2044363" cy="475707"/>
          </a:xfrm>
          <a:prstGeom prst="rect">
            <a:avLst/>
          </a:prstGeom>
        </p:spPr>
      </p:pic>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490932" y="6438303"/>
            <a:ext cx="4675909" cy="137160"/>
          </a:xfrm>
          <a:prstGeom prst="rect">
            <a:avLst/>
          </a:prstGeom>
        </p:spPr>
      </p:pic>
    </p:spTree>
    <p:extLst>
      <p:ext uri="{BB962C8B-B14F-4D97-AF65-F5344CB8AC3E}">
        <p14:creationId xmlns:p14="http://schemas.microsoft.com/office/powerpoint/2010/main" val="4232283050"/>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1" r:id="rId4"/>
    <p:sldLayoutId id="2147483652" r:id="rId5"/>
    <p:sldLayoutId id="2147483660" r:id="rId6"/>
    <p:sldLayoutId id="2147483654" r:id="rId7"/>
    <p:sldLayoutId id="2147483661" r:id="rId8"/>
    <p:sldLayoutId id="2147483663" r:id="rId9"/>
    <p:sldLayoutId id="2147483664" r:id="rId10"/>
    <p:sldLayoutId id="2147483665" r:id="rId11"/>
  </p:sldLayoutIdLst>
  <p:hf hdr="0" ftr="0" dt="0"/>
  <p:txStyles>
    <p:titleStyle>
      <a:lvl1pPr algn="l" defTabSz="457200" rtl="0" eaLnBrk="1" latinLnBrk="0" hangingPunct="1">
        <a:lnSpc>
          <a:spcPct val="80000"/>
        </a:lnSpc>
        <a:spcBef>
          <a:spcPct val="0"/>
        </a:spcBef>
        <a:buNone/>
        <a:defRPr sz="4000" b="1" kern="1200">
          <a:solidFill>
            <a:schemeClr val="tx1"/>
          </a:solidFill>
          <a:latin typeface="+mj-lt"/>
          <a:ea typeface="+mj-ea"/>
          <a:cs typeface="+mj-cs"/>
        </a:defRPr>
      </a:lvl1pPr>
    </p:titleStyle>
    <p:bodyStyle>
      <a:lvl1pPr marL="304800" indent="-304800" algn="l" defTabSz="457200" rtl="0" eaLnBrk="1" latinLnBrk="0" hangingPunct="1">
        <a:spcBef>
          <a:spcPct val="20000"/>
        </a:spcBef>
        <a:buClr>
          <a:schemeClr val="tx1"/>
        </a:buClr>
        <a:buFont typeface="Wingdings" charset="2"/>
        <a:buChar char="§"/>
        <a:defRPr sz="2400" kern="1200">
          <a:solidFill>
            <a:schemeClr val="accent5"/>
          </a:solidFill>
          <a:latin typeface="+mn-lt"/>
          <a:ea typeface="+mn-ea"/>
          <a:cs typeface="+mn-cs"/>
        </a:defRPr>
      </a:lvl1pPr>
      <a:lvl2pPr marL="711200" indent="-304800" algn="l" defTabSz="457200" rtl="0" eaLnBrk="1" latinLnBrk="0" hangingPunct="1">
        <a:spcBef>
          <a:spcPct val="20000"/>
        </a:spcBef>
        <a:buClr>
          <a:schemeClr val="tx1"/>
        </a:buClr>
        <a:buFont typeface="Wingdings" charset="2"/>
        <a:buChar char="§"/>
        <a:defRPr sz="2400" kern="1200">
          <a:solidFill>
            <a:schemeClr val="accent5"/>
          </a:solidFill>
          <a:latin typeface="+mn-lt"/>
          <a:ea typeface="+mn-ea"/>
          <a:cs typeface="+mn-cs"/>
        </a:defRPr>
      </a:lvl2pPr>
      <a:lvl3pPr marL="1066800" indent="-304800" algn="l" defTabSz="457200" rtl="0" eaLnBrk="1" latinLnBrk="0" hangingPunct="1">
        <a:spcBef>
          <a:spcPct val="20000"/>
        </a:spcBef>
        <a:buClr>
          <a:schemeClr val="tx1"/>
        </a:buClr>
        <a:buFont typeface="Wingdings" charset="2"/>
        <a:buChar char="§"/>
        <a:defRPr sz="2400" kern="1200">
          <a:solidFill>
            <a:schemeClr val="accent5"/>
          </a:solidFill>
          <a:latin typeface="+mn-lt"/>
          <a:ea typeface="+mn-ea"/>
          <a:cs typeface="+mn-cs"/>
        </a:defRPr>
      </a:lvl3pPr>
      <a:lvl4pPr marL="1422400" indent="-304800" algn="l" defTabSz="457200" rtl="0" eaLnBrk="1" latinLnBrk="0" hangingPunct="1">
        <a:spcBef>
          <a:spcPct val="20000"/>
        </a:spcBef>
        <a:buClr>
          <a:schemeClr val="tx1"/>
        </a:buClr>
        <a:buFont typeface="Wingdings" charset="2"/>
        <a:buChar char="§"/>
        <a:defRPr sz="2400" kern="1200">
          <a:solidFill>
            <a:schemeClr val="accent5"/>
          </a:solidFill>
          <a:latin typeface="+mn-lt"/>
          <a:ea typeface="+mn-ea"/>
          <a:cs typeface="+mn-cs"/>
        </a:defRPr>
      </a:lvl4pPr>
      <a:lvl5pPr marL="2171700" indent="-342900" algn="l" defTabSz="457200" rtl="0" eaLnBrk="1" latinLnBrk="0" hangingPunct="1">
        <a:spcBef>
          <a:spcPct val="20000"/>
        </a:spcBef>
        <a:buClr>
          <a:schemeClr val="tx1"/>
        </a:buClr>
        <a:buFont typeface="Wingdings" charset="2"/>
        <a:buChar char="§"/>
        <a:defRPr sz="24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and Analytics that In-House Counsel are </a:t>
            </a:r>
            <a:r>
              <a:rPr lang="en-US" dirty="0" smtClean="0"/>
              <a:t>Watching….</a:t>
            </a:r>
            <a:br>
              <a:rPr lang="en-US" dirty="0" smtClean="0"/>
            </a:br>
            <a:r>
              <a:rPr lang="en-US" dirty="0"/>
              <a:t/>
            </a:r>
            <a:br>
              <a:rPr lang="en-US" dirty="0"/>
            </a:br>
            <a:r>
              <a:rPr lang="en-US" dirty="0" smtClean="0"/>
              <a:t>….And How To Drive Revenue</a:t>
            </a:r>
            <a:endParaRPr lang="en-US" dirty="0"/>
          </a:p>
        </p:txBody>
      </p:sp>
      <p:sp>
        <p:nvSpPr>
          <p:cNvPr id="3" name="Subtitle 2"/>
          <p:cNvSpPr>
            <a:spLocks noGrp="1"/>
          </p:cNvSpPr>
          <p:nvPr>
            <p:ph type="subTitle" idx="1"/>
          </p:nvPr>
        </p:nvSpPr>
        <p:spPr>
          <a:xfrm>
            <a:off x="4621381" y="4085863"/>
            <a:ext cx="2286000" cy="1394002"/>
          </a:xfrm>
        </p:spPr>
        <p:txBody>
          <a:bodyPr>
            <a:normAutofit fontScale="85000" lnSpcReduction="10000"/>
          </a:bodyPr>
          <a:lstStyle/>
          <a:p>
            <a:r>
              <a:rPr lang="en-US" dirty="0" smtClean="0"/>
              <a:t>Patrick Fuller</a:t>
            </a:r>
          </a:p>
          <a:p>
            <a:r>
              <a:rPr lang="en-US" dirty="0" smtClean="0"/>
              <a:t>Director of Legal Analytics</a:t>
            </a:r>
          </a:p>
          <a:p>
            <a:endParaRPr lang="en-US" dirty="0"/>
          </a:p>
          <a:p>
            <a:r>
              <a:rPr lang="en-US" dirty="0" smtClean="0"/>
              <a:t>ELM Solutions </a:t>
            </a:r>
          </a:p>
          <a:p>
            <a:r>
              <a:rPr lang="en-US" dirty="0" smtClean="0"/>
              <a:t>Legal Analytics</a:t>
            </a:r>
            <a:endParaRPr lang="en-US" dirty="0"/>
          </a:p>
        </p:txBody>
      </p:sp>
    </p:spTree>
    <p:extLst>
      <p:ext uri="{BB962C8B-B14F-4D97-AF65-F5344CB8AC3E}">
        <p14:creationId xmlns:p14="http://schemas.microsoft.com/office/powerpoint/2010/main" val="290964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3C3236D-FB65-584A-8227-5A449D06E62A}" type="slidenum">
              <a:rPr lang="en-US" smtClean="0"/>
              <a:t>10</a:t>
            </a:fld>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94" y="1613298"/>
            <a:ext cx="4269879" cy="359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663" y="1613302"/>
            <a:ext cx="4602362" cy="3777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243068" y="127322"/>
            <a:ext cx="8531045" cy="536990"/>
          </a:xfrm>
        </p:spPr>
        <p:txBody>
          <a:bodyPr>
            <a:normAutofit/>
          </a:bodyPr>
          <a:lstStyle/>
          <a:p>
            <a:r>
              <a:rPr lang="en-US" sz="2800" dirty="0" smtClean="0"/>
              <a:t>Benchmarking of Phase Execution Amongst Firms</a:t>
            </a:r>
            <a:endParaRPr lang="en-US" sz="2800" dirty="0"/>
          </a:p>
        </p:txBody>
      </p:sp>
      <p:sp>
        <p:nvSpPr>
          <p:cNvPr id="2" name="TextBox 1"/>
          <p:cNvSpPr txBox="1"/>
          <p:nvPr/>
        </p:nvSpPr>
        <p:spPr>
          <a:xfrm>
            <a:off x="400050" y="5397102"/>
            <a:ext cx="8224405"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dirty="0" smtClean="0"/>
              <a:t>This is an example of benchmarking Phase execution &amp; spend concentration amongst firms for a selected practice area(s), market, and/or Industry.</a:t>
            </a:r>
            <a:endParaRPr lang="en-US" dirty="0"/>
          </a:p>
        </p:txBody>
      </p:sp>
      <p:sp>
        <p:nvSpPr>
          <p:cNvPr id="7" name="TextBox 6"/>
          <p:cNvSpPr txBox="1"/>
          <p:nvPr/>
        </p:nvSpPr>
        <p:spPr>
          <a:xfrm>
            <a:off x="400050" y="956726"/>
            <a:ext cx="3178037"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dirty="0" smtClean="0"/>
              <a:t>The Client’s top 5 outside counsel firms – </a:t>
            </a:r>
            <a:r>
              <a:rPr lang="en-US" sz="1400" smtClean="0"/>
              <a:t>Product Liability</a:t>
            </a:r>
            <a:endParaRPr lang="en-US" sz="1400"/>
          </a:p>
        </p:txBody>
      </p:sp>
      <p:sp>
        <p:nvSpPr>
          <p:cNvPr id="8" name="TextBox 7"/>
          <p:cNvSpPr txBox="1"/>
          <p:nvPr/>
        </p:nvSpPr>
        <p:spPr>
          <a:xfrm>
            <a:off x="4459663" y="849004"/>
            <a:ext cx="4602361" cy="738664"/>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spAutoFit/>
          </a:bodyPr>
          <a:lstStyle/>
          <a:p>
            <a:pPr algn="ctr"/>
            <a:r>
              <a:rPr lang="en-US" sz="1400" dirty="0" smtClean="0"/>
              <a:t>Product Liability Benchmark data from The LegalVIEW Database, showing both Tier 1 &amp; 2 markets for Am Law 1-25 &amp; 1-100 groupings.</a:t>
            </a:r>
            <a:endParaRPr lang="en-US" sz="1400" dirty="0"/>
          </a:p>
        </p:txBody>
      </p:sp>
      <p:cxnSp>
        <p:nvCxnSpPr>
          <p:cNvPr id="16" name="Straight Arrow Connector 15"/>
          <p:cNvCxnSpPr/>
          <p:nvPr/>
        </p:nvCxnSpPr>
        <p:spPr>
          <a:xfrm>
            <a:off x="5972537" y="3588152"/>
            <a:ext cx="1342663" cy="11574"/>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5486400" y="3412854"/>
            <a:ext cx="486137" cy="1"/>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7286753" y="3412854"/>
            <a:ext cx="461056" cy="9898"/>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1180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pPr algn="l"/>
            <a:r>
              <a:rPr lang="en-US" sz="3100" b="1" dirty="0" smtClean="0">
                <a:latin typeface="Franklin Gothic Medium"/>
                <a:cs typeface="Franklin Gothic Medium"/>
              </a:rPr>
              <a:t>Rates vs. Region</a:t>
            </a:r>
            <a:br>
              <a:rPr lang="en-US" sz="3100" b="1" dirty="0" smtClean="0">
                <a:latin typeface="Franklin Gothic Medium"/>
                <a:cs typeface="Franklin Gothic Medium"/>
              </a:rPr>
            </a:br>
            <a:r>
              <a:rPr lang="en-US" sz="2200" i="1" dirty="0" smtClean="0">
                <a:solidFill>
                  <a:schemeClr val="tx2"/>
                </a:solidFill>
              </a:rPr>
              <a:t>Litigation</a:t>
            </a:r>
            <a:endParaRPr lang="en-US" sz="2200" dirty="0">
              <a:latin typeface="Impact"/>
              <a:cs typeface="Impact"/>
            </a:endParaRPr>
          </a:p>
        </p:txBody>
      </p:sp>
      <p:sp>
        <p:nvSpPr>
          <p:cNvPr id="5" name="AutoShape 2" descr="data:image/jpeg;base64,/9j/4AAQSkZJRgABAQAAAQABAAD/2wCEAAkGBhIQERAQEBISExIVFRQUFBUUEhcQEhQXFRAVFRYUEhIYHSgfGhwjGhUYHy8gIycpLS0sFh4xNTAqNSYrLCkBCQoKDgwOGg8PGiogHyQuKTAqNSksKiwsLC8sLCovLiwuLiwpLCwpMiw0LC0sKS4qLCwsLCwpLC8pLCwsKSwsLP/AABEIAJEBXAMBIgACEQEDEQH/xAAcAAEAAgMBAQEAAAAAAAAAAAAABgcDBAUIAQL/xABDEAACAQICBgcEBwcCBwEAAAABAgADEQQFBhIhMUFRBxMiYXGBkTJyobFCUmKSssHRFCMzc4KD4dLwFyRDU2OiwpP/xAAbAQEAAgMBAQAAAAAAAAAAAAAAAwQBAgUGB//EADIRAAICAQIDBQgCAQUAAAAAAAABAgMRBBIhMUEFEzJRcSJhgZGhsdHwFCMzJCVCweH/2gAMAwEAAhEDEQA/ALxiIgCIiAIiIAiIgCIiAIiIAiIgCIiAIiIAiIgCIiAIiIAiIgCIiAIiIAiIgCIiAIiIAiIgCIiAIiIAiIgCIiAJjr4haalnZVUbyxCgeZnD0l0up4RSBZqlt1+yvvfp8pVz4/FZtUY9YVoqbNVb2R9mkg3t4W7zzuVaXMd9j2x+/oQSuw9sVllhZv0o4LD3AZ6pH/bXs/eYgel5HanTZf8AhYNmHM1SfgqH5z9ZToxhqVtSiKr/APcrAVWvzCnsr5CSSlgqxGy6jkNg9BMuzTR4Rg36v8Dba+cseiIoOm5wbPg1H94qfik6mB6Y6DfxKFVO9WWoPjqmdXEZJUcWazDkw1h6GRPOuj5GuyJ1T80Fl86e70tJYW6SXCdePRs1lC5eGWfgT3K9NMFiCBTroGP0HvSbwAa1/K87k81ZjgquHYpWXwO9WHMH8p1tEekHG0K1PD0L4hGIHUu1wBxKVDtpgDj7I4iTX6CtQ7yqfD3/AJI69RLdtmi/4mKhXDgH/PxmWccuiIiAIiIAiIgCIiAIiIAiIgCIiAIiIAiIgCIiAcvNcyrUzq0cO1Q/XLIlMerax9B4yMZppLiaIbWq6jDaV1KZAuL23H5ybV6ZYWEqfpAw2q9Y35D/ANFlLVbox3Js5uucoR3KT5+n2Pmj+muPxuK6hcUKdMAu7dTSYhQQLKCu8kgep4Wlr4WrdRtLbN5tc95sAPQShOjWmTiK5+yg9WY/lL3y6jqoJNp09mW8ljSJqtNttvzZtxESctCIiAIiIAiIgCcTSjPf2anZSOsYHV+yOLkfLv8AAztEyn+kLPr9Y4PtbF7lG79fMy5o6VbZx5Ir32OMcLmyLY7FPj8UMOrEJctVbeQoPaN+ZJsO8yycgyTWVERdWmoAVRuA/wB8eMhHRrlWsjVSO1Vc7fsobD460uvLMGKaARq7nZZjojamChEYPLEpgbJuBRPsSmTC0x1KIbeJkiAQLpE0YqV6Ip4akrszXLsyqtMDbfbtud2wHZeRvRfQ39mOqvaqH23tv7l5L3est2tT1haa2GyxUN7bZJ3ktmzoa7Vu3H5yrDFEAM34iRmwifGa207BI1m3SLgcOSDV6xhwpjXH3ti/GaynGPieCWqmy14hFv0JNEgY6XsMTYUqlu9kHwvOnhOkbBvbXL0u91uv3lJt52kavrfUsy7P1MVlwfw4/YlMTHh8SlRQ9NldTtDKQynwI3zJJik1jgxERBgRMVfEpTF3YKO8zkVtMcOpsGLHusPmZWu1dNLxZJJ/X5czeNcpckdyJxKOltFtwPwP5zoYXNaVQ2Vhrcj2T5A7/KR1a/TWy2wms/L7m0qZxWWjbiIl0iERPhMA+xOVidKsJTOq2IpX5BtcjxC3mMaX4Q7qpP8Abf8A0yVUWPjtfyZp3kfNHZiR+vp7gU9qtb+3U/0zW/4nZbcD9oJJNgBRrEkncAAm0zb+Ndz2P5Mx3sPNfMlMqbpHftV/e/8AkS1cPXDqHAYAi4DKUbzVgCPAiVL0jN2q/vtOXrfAl7yj2i/616nE6K0vVrnvpj8cvTDjsiUh0Tjt1/ep/JpeFD2RLFPgRb0/+JGSInPzbSDD4UXr1VTkN7nwQbZI2kssswhKb2xWX7joRIPV6W8JeyLUbvOqv53m3hukvCNbXFSmOZUOo8dUk/CRfyK/MuPs/UpZ2MlsTBg8dTrIKlJ1dDuZSGB8xMOb5mMNSasysyqLtq2vvA2Akc5MUmmnhm7E5rZ4q1eodGV+raovslW1TtUEH2rEG3IzNlWZLiKNOsoZVcXAa2sLEixsSOEGDHn2I1MPWYb9XVH9RC/nKE07xN2C8BLp0+xPV4Ko/JqfxqCUJpDX6xi07vZ1f9MpfvQ5+pl7aRaHRjggMPh/5an73a/OWYolfdFjhsLhz9gD7vZ/KWFOLPxMvx5IRETQyIiIAiIgCYsVilpI1RzZVFyf075lkI0+znVvTB7NMXPe5Gz0H4pFbZ3cclrSad32qHTr6Eb0o0nr46uuEonVDE9m/ZVRtL1SN9hw8ANs7GS5FQw9hSpipU41qgD1Cfs32IO5fjvkI0BvWrYqqd5KUweQ2sfXs+kufKctVFBttkdMMrfLi2Wtde1Lua+EV0XX1OPiMueqpDqrKeDKGHoZXulmir4YGtRBFP6abSF+0vdzHDw3XZqzUx+XrVVlYAgggg8QRukltUbI4ZW0mrs001KL4dV5lCaPaXV8vqa9Jr0yf3lInsOOPg32h8Rsl7ZDn1LG0Ur0TdWG4+0pG9WHAgyh9JMiOGrVqPBW7Pep2r8CJ1eijSM4fFNhmP7usCQOAqIL3HioI8hKGlslCXdyPQdraaF1a1EOeM+qL0mlmmZLRQsd9vSbPXDV1uFryuOkLOGCFQdpkHa2tlTtpqeJT6+S8/wecor3PL5Iy0cWcYzVqzN1VyEUGxqEGxJI3KDs2b9u623t4VWtakiovJVC/KczRbLdYU1+iqqB5CTmjhwosBL+l0lenhiK49X1b9SOyxzZEsflDttK7eYFm9ZxnLC6tvG4yyigMjukWUgrrqNo+XGUO1tBC6p2xXtR4+v70JtPc4y2vkzR0e0rIcUK5vfYjnffgrH5GTAG8qTOaNheTnQ3PP2ighY3cdlvFdl/PYfOadjayV0O7m8tcjOpqUXlHZzPMkw9M1HOwbAOLHgBKvxWbV82xD0TVNLDU7GpqbgCbKgH0mNjtOwWJtwPV6Rc2N3UHZTGqPeYAsfkPKRjoyBqJW5tWN/KmlvmfWeyjD+PR3q8T5e45Ll3tm3oiVUdFcEq6qYfW+0zuznv1tbZ5WkX0kyirhAatAv1X0lY6xS/ENxXx2jv4W9g8AqqNk/GY5UlVGVlBBBBHMEWIlarWW1z3NtrrklnTCSxjB54TNgKgevTFan9JCzKbc1KkWPwlnaLZdhk1cRg6CDXAIqdp2seALkleRAt3yttIcoOHq1qJ+gxAPMb1PoRJl0MZzsr4dtoRlde4ODceq38zOr2lHMFZFvH0wVNK8S2tFp4HWt2pVPSKe1W/mP+Iy4V3SnOkT2q38x/xGeR1vhRr2j4F6mj0TDt1/fT8LS76PsiUh0S+3X99PwmXVUxAp0mc7lUsfIXlmr/ABou6ZN1xSOBplpYMIhVCOstcnfqA7tn1j/mQjR7KVxP/OY29U1DrUqbEkFeFSr9a/BTstYm99kf0+zJqjBCe1UbteLGWXo1l4a2zsrYAcgBYD0Er1f3ScpclyPQ6r/R1Rqr4N+J9TKMEXXVFKmE3avVrq25atrSD6WaJGiDWorqr9NB7O36Sjh4bpbONx9DDJrVqiU1+0bX90bz5SvdKtP0xS1MLgaFSs7gqWCkkA7yqDaPFrWm+o7tx2vn08yHs7+RGxWQztzxzyx1/eZB9HdMKuWYgOpJpMR1tO+xhzA4MOB8txl7stHG0LE69Kqqm6krdTZgQRt5SgRoJiKj3xDCkPqrao/nbsj1MuLQah1NCnQGsVQaq6xubXvtPnGmhOEcSM9qXVXWbq+f3O/Wymm7pUcEsjB1OsRZgmpfZzHDdsEyZfl6UKYpUwQgLEAktbWYsRc8LkzZiWjknA07whq5filG8Jrj+2wf5KZ5+xy3npyvTDKykXBBBHMEWInnXSHKjhq9ag30GIU81O1T5gid/smxOE6n6/v0OdrI4kpkz6G8yBpvRJ203uPdfaPjrS2hPN+ied/sWLSqf4Z7FT3Sfa8jY+RnorB1w6KwIIIBBG0EEbwZzddS67W+jLVE90fQzxESkTiY61dUF3ZVG67EKPUz84tXKEUmVH4MyGoB36oYX9ZAM80OeqxfEY+rUbupKoHcq6xAHgJNVCuXjlj4Ns0nKS8KyTwZlRP/AFaf31/WfGzWiN9akPGoo/OVbWypMGmur1KnaA7YUCxvyEhelGd6xIAsJ0KtDXZHfGTx6FaeolF4a4nojDZhSqkinUpuRtIR1cjxsZUunmKJ/aDzqP6BiB8BJT0dpSoYaklFAC6I9RvpO7ICSx7r2A4CQnT8la+IpH65YeD9sfinntfhL2eWT0/Ya3WST54MXRIQXrrx10PqrD8peNEdkTz70bY3qsdqHdUUge8p1h8NaegMM11EkolmCKXaFbhfLJliIk5RK16TMrBqpUA9qmQfFG/RpVOXVTTxuGI3itT+LgH4GXb0jW1aJPKp8klKZVS63MKQG5X1z4J2vnYec5so/wB/A9RVb/t63eT/AOz0GmLvh7+AlbabEsfKT6gh/ZT3AH0P6SE6RUdYXnA7XzHXxk+W1Y+bOTpknU/Umuh4BQHmAfUSTyF9H2K1qKDivZP9Oz5Wk0nroSU4qS6nOaw8CYsTS1lIPETLBmzWeDMFZaQUbI3dMPRxjSHrLw1wfVf8Tb00qhEqeLfMzk9HNM7X+u5I8F7PzBnkewYNWPyWTpauWYo0+kPGWr4ikd+vfyZQw+Bmt0SYwLXrUTvNqi+XZb/5kj6VNGWcLi6Sksq6tVRtJUbnA42uQe63KVflmZth61OvT9pDe3BhuKnuI2T6hiOp0qUeaX1R5vLqtbfI9PUzsE/U4miuk1HG0Q9JwSANZCe2h5Mv57jOlj8xp0ENSq4RRxPHuA3k9wnBcJKW3HE6O5Yz0Ko6VqKrWqNxKof/AFt+QnF6JKZ6yvV4FkQd+rrE/iE/Ok+Kq5tiqnUgincazn2aagWW/NiBfVHHu2yaaFZAtIIiA6q895PFj3k7Z0tXbtqjT1SWSrTDM3MsSgeyJT3SH7Vb+Y/4jLjRbACU30h+1W/mP+Mzzmt8KK/aPgXqafRL7df30/CZbWkb2wdXwUerqD85UvRL7df30/CZb2eYc1MJWUb+rJHio1h8RJorNPwZ0tA0nW35r7lA6X1P3wPIg+hvLNwNTMKlP/lWwtBCL67M1WoQeVk1R8fGVbn7dY2tLM6LswGIwy0ye3S/dsONgOyfNbeYMq6VqWY5PUdrQlXtsSTx5rJjp6FUy3WY6vUxVU7xrMlPwJvrsPMeEkGEwNl6uhTWlT+qihB523nvMkFPKVBuZuJRA3CX41xhyR5+3UWXeOWft8jg4XRsXu20zs4fBqg2CbETcgEREASvOlDRM10GIpLerTFiBvdN9vEbSPEjlLDmLEUQwIMlptlVNTj0NJwU47WeYG2yw+jbT4YfVwmKa1PdSqHcn2HPBeR4bjs3ZdOOjwlmrYcBXO1l3K55jkfge7fK2rq9JilVSjDgwt6c/ET0HeU6yG18/qjnbZ0Syj1IrX2ifZQuinSPiMEBTuKtEf8ATc7VH/jfevhtHdLLyrpSwNYDXdqDcqi7PJ1uPW05N2gtr5Lcvd+C5DUQlz4epLiJr1MArb5go6Q4V9qYmg3hWQ/nPlbSLCoLtiaA/upf0vKndz5YfyJt0fM5Gl+XouHuB9NfkZQuk62dvOW1p50g4VqBpUXLtrA6wFkFr8Ta+/gJTONatinJp03e/wBVSR67p29NmmhqzhnzKFvt2ezxL60ApjqaR/8AHT/AJyOlvR4sq4umLlBq1AOKXuG/pJN+4907egaFaNJSLEIgI5EIARJTjMMKilTxnnba1YnFnZ0uolp7FZHoeYqVdqdRKtM2dGDL4g32z0RojniYvD06qHYRtHFWHtKe8GVZph0dPSdqmFHZO00zst7hPDuP+JwtHNKsTldUkKQp9ulUBVWtxB4HvHxlGtyoeJLgd3Uxq7QgpVPEl0f2/eB6MiV/g+mjBMoNRKyNxFlceTBhfzAmrmHSbWxQNLLcNVYnZ1hW5HeLdlfFmlp3w6PJyV2ffn2ltXm2sfvoafSxpGoY01PsKVPvE3b0sB5GRzo90fYE16gs9W1gd6pe4v3nf4ATewmhba4rYxhUq3utJTrop51G+me7d4ywNHckt22E1qreXOXNkur1MNkaKnmK6+Z3MHhLUtU8RaQHOcN1btTbyPMSzAttk4OkmSCst+I3EbxKvaOhWqgscJLl+ClTb3b9xDtEsb1FfUJ7DnZyDf53eks6m1wDKdxuFqUWIZSRzAv8JJdH9PQihK3aA2Bge15g75T0erlpl3OoTWOTJba1P2oE/mOvWCKWO4CcJ9OcKBsLE8rD9ZxM4zTFYsWpp1NL673UeIXex8reEuXa+MouOn9qT5Y5L3t8iKNLXGfBES0yzBsTWGHpG9z2jwUcWMl2hmVBAoAsqgAeU5WV6PKG1UBYk3dz7THv5Dulg5Vl4pKBN+z9EtJUo9epi6zfLJnxWFDrqmVnpN0bUqjM6qUY7SafZv4ra3wlqT8PSB3idOE5QeYvBA4p8ylMJowuCvWNSodWwGwLtJA3jxnJ0s0gLDVQk7N5JJ9ZcOkmFwz0atNqtFGI2a9RVswNxe55iUPmdRWcjZsJGwgjyI2Geg0M5Wwbm+K+xzdRFQktq4FrZBlSmlSo0RamoBvxckAl2PEnfeTjLsuFJQBKZ0F08OBZaVcF6G4EbXpeH1l7t/LlLswWNSsi1aTK6MLqym4I7pxtTp7KZe316+ZeqtjNcDPKa6Qx2q38x/xGW/i8R1aO5Vm1QTqopd2twVRvJlC6WVsZWeozYauuszNY0n2XYm26cfVptKKKPaCclGMVlm/0TDt1/fT8Jl2oLqPCee9EcyxWDqMy4WrUDWuuo6m4vYggHnyl0aL6QVsUutVwjYZbbNeoC7Hup6oIHebecmpn7Ki+ZZ09i2qDzn0ZT+neRHCYp1t+6cl6Z4WJ2r/STbwtznP0W0gfAYhaydpT2aiXtrLfh3jeD+su7S/RqnjKJRx3qR7SnmplG55o3iMIx1lLoNzqLi32hvXz9ZTtolXLdDke10uvq1NXdX8+Xr/6ehMkzqli6S1qLh1PqDxVhwPcZ0J5iyfSarhX16FVqbcdU7D3Mu5h4iTPDdNmJUAMtBzzKspPkrAfCWIapf8AJHPu7IknmqSa9/B/guqfAw3cpV+W59m2YkazLgsMfadaepVZeVIPdr/a2DvO6T/KadOmgp0gdUbySWZid7O52sx4kyzCe7jg5l1Kq4OSb93H6nSiIm5XEREAxV8MHFiJFc80NSqCCisOTAEeUl8WhPAKXzDoypgkqKie61x6MDOb/wAPSD/GqDxpg/mJer4dTvEwNlaHgJYjqro8pMjdUHzRTmH6Pk+niKx8Kar87zr4TQPBr7QxFT3quqPRFHzllDKKfITIuXIOE2esvfObMKmtdCDYfRrDp/CwtIH6zL1j/ee5m3T0XZzcyaLh1HCfsCV5ScnlvJIklyOZlGV9SJ1IiamTWxeCWoLESOY7RMG9hs5bx6SWRAIRQ0c1Dso0r8+qS/radIYKqw1dw5cPSSTVEWgy23zONg8hAN22mdhKYAsJ+ogwJ8K3n2IBycxyJKnDbODV0XKm4APiAfnJpPloayCK4fA1E9lVXwUL8psLk7ue2ZItUT7MJYBpYLLFpjYJuT7OBpjjzToimDY1Lgn7IHaHncDwJktcHZJRXU1nLbFs5GlXSImHVhR1Tb6Z2r/QOPidnjIlSweOzECrisQ9Gi21VN2dgdxFEEKo8dvdI0tb9pzClTbaiEvqncdQXAI5XtLZybKDU7bzoXWLSvZUuPV9StXF2rdN/AjVDQLBAdrr6p5tU1B6IB85o5r0d0WB6lGpngdZn9QxNxLWo5Yi8JmOEXlKb1VzeXJ/Mn7qGMYR5qzDLKuHfq6q2PA/RYc1MkvRvpi2DxK4d2vh6zBbHclRtiuvK5sD4g8JZelWiCYmmy2271PFW4ESg8zpNScDcwYD+oN+s7Ndy1VElPmv3JRlB02JrqepEfWFxOHmmRGqbzY0fxRdBedeeeOkRKnonqm4nVwWWMm8zsRAPyF2WnKzLIlqbbbZ14gFe47QVGNzSpt3lFJ+In5weiRpm9OmiHmqKp9QJYZEag5TGEbbnyIxgsie92JkhwuFCC0zxMmoiIgCIiAIiIAiIgCIiAIiIAiIgCIiAIiIAiIgCIiAIiIAiIgCQXpVdqdGjVUdkMyN3a4BU+qkeYk6mjnWWpiKL0qihlYEEf748b90n09vdWKeM4I7Ib4uJ5zy7HdTiqdc7QG7Vt+qws1vI38p6HyCuj0UemQysAQRtBHMSjdJNCq+FdurBq077CB2wPtLx8R8Jg0c0yxWAYik5Vb3am41kJ907Qe8WM699ENX7dUln9+RTrslT7M1wPRkSrcL00kD97hlJ5pVKj7pU/OZT0ymp2aGDZ3O4a5qH7qJcyg+z9Qua+q/JYWprfX6MsTMcclCk9WqbIgJJ/Id53ec8+YTBnG401Lfu6b9Y54axbWVB57fAGTHG4HMczIbHP8AsuHBuKYtrn3adzY/ac3HKdzKNH0ULSopq018yTxZjxJ5xvjp63CLzJ88ckMOySk1hIkejFEhBedyYMJhwigCZ5QLAiIgCIiAIiIAiIgCIiAIiIAiIgCIiAIiIAiIgCIiAIiIAiIgCIiAIiIAiIgCIiAIiIBzswyhao2iRrG6H34A+IB+cm0WgFeromFP8Gl/+SfpOlhsqqqLKNUclGqPQSX6o5RqzLk3zZjCRH8PkJO1zOzhsGqDYJsRMGRERAEREAREQBERAEREAREQBERAEREAREQBERAEREAREQBERAEREAREQBERAEREAREQBERAEREAREQBERAEREAREQBERAEREAREQBER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 name="AutoShape 4" descr="data:image/jpeg;base64,/9j/4AAQSkZJRgABAQAAAQABAAD/2wCEAAkGBhIQERAQEBISExIVFRQUFBUUEhcQEhQXFRAVFRYUEhIYHSgfGhwjGhUYHy8gIycpLS0sFh4xNTAqNSYrLCkBCQoKDgwOGg8PGiogHyQuKTAqNSksKiwsLC8sLCovLiwuLiwpLCwpMiw0LC0sKS4qLCwsLCwpLC8pLCwsKSwsLP/AABEIAJEBXAMBIgACEQEDEQH/xAAcAAEAAgMBAQEAAAAAAAAAAAAABgcDBAUIAQL/xABDEAACAQICBgcEBwcCBwEAAAABAgADEQQFBhIhMUFRBxMiYXGBkTJyobFCUmKSssHRFCMzc4KD4dLwFyRDU2OiwpP/xAAbAQEAAgMBAQAAAAAAAAAAAAAAAwQBAgUGB//EADIRAAICAQIDBQgCAQUAAAAAAAABAgMRBBIhMUEFEzJRcSJhgZGhsdHwFCMzJCVCweH/2gAMAwEAAhEDEQA/ALxiIgCIiAIiIAiIgCIiAIiIAiIgCIiAIiIAiIgCIiAIiIAiIgCIiAIiIAiIgCIiAIiIAiIgCIiAIiIAiIgCIiAJjr4haalnZVUbyxCgeZnD0l0up4RSBZqlt1+yvvfp8pVz4/FZtUY9YVoqbNVb2R9mkg3t4W7zzuVaXMd9j2x+/oQSuw9sVllhZv0o4LD3AZ6pH/bXs/eYgel5HanTZf8AhYNmHM1SfgqH5z9ZToxhqVtSiKr/APcrAVWvzCnsr5CSSlgqxGy6jkNg9BMuzTR4Rg36v8Dba+cseiIoOm5wbPg1H94qfik6mB6Y6DfxKFVO9WWoPjqmdXEZJUcWazDkw1h6GRPOuj5GuyJ1T80Fl86e70tJYW6SXCdePRs1lC5eGWfgT3K9NMFiCBTroGP0HvSbwAa1/K87k81ZjgquHYpWXwO9WHMH8p1tEekHG0K1PD0L4hGIHUu1wBxKVDtpgDj7I4iTX6CtQ7yqfD3/AJI69RLdtmi/4mKhXDgH/PxmWccuiIiAIiIAiIgCIiAIiIAiIgCIiAIiIAiIgCIiAcvNcyrUzq0cO1Q/XLIlMerax9B4yMZppLiaIbWq6jDaV1KZAuL23H5ybV6ZYWEqfpAw2q9Y35D/ANFlLVbox3Js5uucoR3KT5+n2Pmj+muPxuK6hcUKdMAu7dTSYhQQLKCu8kgep4Wlr4WrdRtLbN5tc95sAPQShOjWmTiK5+yg9WY/lL3y6jqoJNp09mW8ljSJqtNttvzZtxESctCIiAIiIAiIgCcTSjPf2anZSOsYHV+yOLkfLv8AAztEyn+kLPr9Y4PtbF7lG79fMy5o6VbZx5Ir32OMcLmyLY7FPj8UMOrEJctVbeQoPaN+ZJsO8yycgyTWVERdWmoAVRuA/wB8eMhHRrlWsjVSO1Vc7fsobD460uvLMGKaARq7nZZjojamChEYPLEpgbJuBRPsSmTC0x1KIbeJkiAQLpE0YqV6Ip4akrszXLsyqtMDbfbtud2wHZeRvRfQ39mOqvaqH23tv7l5L3est2tT1haa2GyxUN7bZJ3ktmzoa7Vu3H5yrDFEAM34iRmwifGa207BI1m3SLgcOSDV6xhwpjXH3ti/GaynGPieCWqmy14hFv0JNEgY6XsMTYUqlu9kHwvOnhOkbBvbXL0u91uv3lJt52kavrfUsy7P1MVlwfw4/YlMTHh8SlRQ9NldTtDKQynwI3zJJik1jgxERBgRMVfEpTF3YKO8zkVtMcOpsGLHusPmZWu1dNLxZJJ/X5czeNcpckdyJxKOltFtwPwP5zoYXNaVQ2Vhrcj2T5A7/KR1a/TWy2wms/L7m0qZxWWjbiIl0iERPhMA+xOVidKsJTOq2IpX5BtcjxC3mMaX4Q7qpP8Abf8A0yVUWPjtfyZp3kfNHZiR+vp7gU9qtb+3U/0zW/4nZbcD9oJJNgBRrEkncAAm0zb+Ndz2P5Mx3sPNfMlMqbpHftV/e/8AkS1cPXDqHAYAi4DKUbzVgCPAiVL0jN2q/vtOXrfAl7yj2i/616nE6K0vVrnvpj8cvTDjsiUh0Tjt1/ep/JpeFD2RLFPgRb0/+JGSInPzbSDD4UXr1VTkN7nwQbZI2kssswhKb2xWX7joRIPV6W8JeyLUbvOqv53m3hukvCNbXFSmOZUOo8dUk/CRfyK/MuPs/UpZ2MlsTBg8dTrIKlJ1dDuZSGB8xMOb5mMNSasysyqLtq2vvA2Akc5MUmmnhm7E5rZ4q1eodGV+raovslW1TtUEH2rEG3IzNlWZLiKNOsoZVcXAa2sLEixsSOEGDHn2I1MPWYb9XVH9RC/nKE07xN2C8BLp0+xPV4Ko/JqfxqCUJpDX6xi07vZ1f9MpfvQ5+pl7aRaHRjggMPh/5an73a/OWYolfdFjhsLhz9gD7vZ/KWFOLPxMvx5IRETQyIiIAiIgCYsVilpI1RzZVFyf075lkI0+znVvTB7NMXPe5Gz0H4pFbZ3cclrSad32qHTr6Eb0o0nr46uuEonVDE9m/ZVRtL1SN9hw8ANs7GS5FQw9hSpipU41qgD1Cfs32IO5fjvkI0BvWrYqqd5KUweQ2sfXs+kufKctVFBttkdMMrfLi2Wtde1Lua+EV0XX1OPiMueqpDqrKeDKGHoZXulmir4YGtRBFP6abSF+0vdzHDw3XZqzUx+XrVVlYAgggg8QRukltUbI4ZW0mrs001KL4dV5lCaPaXV8vqa9Jr0yf3lInsOOPg32h8Rsl7ZDn1LG0Ur0TdWG4+0pG9WHAgyh9JMiOGrVqPBW7Pep2r8CJ1eijSM4fFNhmP7usCQOAqIL3HioI8hKGlslCXdyPQdraaF1a1EOeM+qL0mlmmZLRQsd9vSbPXDV1uFryuOkLOGCFQdpkHa2tlTtpqeJT6+S8/wecor3PL5Iy0cWcYzVqzN1VyEUGxqEGxJI3KDs2b9u623t4VWtakiovJVC/KczRbLdYU1+iqqB5CTmjhwosBL+l0lenhiK49X1b9SOyxzZEsflDttK7eYFm9ZxnLC6tvG4yyigMjukWUgrrqNo+XGUO1tBC6p2xXtR4+v70JtPc4y2vkzR0e0rIcUK5vfYjnffgrH5GTAG8qTOaNheTnQ3PP2ighY3cdlvFdl/PYfOadjayV0O7m8tcjOpqUXlHZzPMkw9M1HOwbAOLHgBKvxWbV82xD0TVNLDU7GpqbgCbKgH0mNjtOwWJtwPV6Rc2N3UHZTGqPeYAsfkPKRjoyBqJW5tWN/KmlvmfWeyjD+PR3q8T5e45Ll3tm3oiVUdFcEq6qYfW+0zuznv1tbZ5WkX0kyirhAatAv1X0lY6xS/ENxXx2jv4W9g8AqqNk/GY5UlVGVlBBBBHMEWIlarWW1z3NtrrklnTCSxjB54TNgKgevTFan9JCzKbc1KkWPwlnaLZdhk1cRg6CDXAIqdp2seALkleRAt3yttIcoOHq1qJ+gxAPMb1PoRJl0MZzsr4dtoRlde4ODceq38zOr2lHMFZFvH0wVNK8S2tFp4HWt2pVPSKe1W/mP+Iy4V3SnOkT2q38x/xGeR1vhRr2j4F6mj0TDt1/fT8LS76PsiUh0S+3X99PwmXVUxAp0mc7lUsfIXlmr/ABou6ZN1xSOBplpYMIhVCOstcnfqA7tn1j/mQjR7KVxP/OY29U1DrUqbEkFeFSr9a/BTstYm99kf0+zJqjBCe1UbteLGWXo1l4a2zsrYAcgBYD0Er1f3ScpclyPQ6r/R1Rqr4N+J9TKMEXXVFKmE3avVrq25atrSD6WaJGiDWorqr9NB7O36Sjh4bpbONx9DDJrVqiU1+0bX90bz5SvdKtP0xS1MLgaFSs7gqWCkkA7yqDaPFrWm+o7tx2vn08yHs7+RGxWQztzxzyx1/eZB9HdMKuWYgOpJpMR1tO+xhzA4MOB8txl7stHG0LE69Kqqm6krdTZgQRt5SgRoJiKj3xDCkPqrao/nbsj1MuLQah1NCnQGsVQaq6xubXvtPnGmhOEcSM9qXVXWbq+f3O/Wymm7pUcEsjB1OsRZgmpfZzHDdsEyZfl6UKYpUwQgLEAktbWYsRc8LkzZiWjknA07whq5filG8Jrj+2wf5KZ5+xy3npyvTDKykXBBBHMEWInnXSHKjhq9ag30GIU81O1T5gid/smxOE6n6/v0OdrI4kpkz6G8yBpvRJ203uPdfaPjrS2hPN+ied/sWLSqf4Z7FT3Sfa8jY+RnorB1w6KwIIIBBG0EEbwZzddS67W+jLVE90fQzxESkTiY61dUF3ZVG67EKPUz84tXKEUmVH4MyGoB36oYX9ZAM80OeqxfEY+rUbupKoHcq6xAHgJNVCuXjlj4Ns0nKS8KyTwZlRP/AFaf31/WfGzWiN9akPGoo/OVbWypMGmur1KnaA7YUCxvyEhelGd6xIAsJ0KtDXZHfGTx6FaeolF4a4nojDZhSqkinUpuRtIR1cjxsZUunmKJ/aDzqP6BiB8BJT0dpSoYaklFAC6I9RvpO7ICSx7r2A4CQnT8la+IpH65YeD9sfinntfhL2eWT0/Ya3WST54MXRIQXrrx10PqrD8peNEdkTz70bY3qsdqHdUUge8p1h8NaegMM11EkolmCKXaFbhfLJliIk5RK16TMrBqpUA9qmQfFG/RpVOXVTTxuGI3itT+LgH4GXb0jW1aJPKp8klKZVS63MKQG5X1z4J2vnYec5so/wB/A9RVb/t63eT/AOz0GmLvh7+AlbabEsfKT6gh/ZT3AH0P6SE6RUdYXnA7XzHXxk+W1Y+bOTpknU/Umuh4BQHmAfUSTyF9H2K1qKDivZP9Oz5Wk0nroSU4qS6nOaw8CYsTS1lIPETLBmzWeDMFZaQUbI3dMPRxjSHrLw1wfVf8Tb00qhEqeLfMzk9HNM7X+u5I8F7PzBnkewYNWPyWTpauWYo0+kPGWr4ikd+vfyZQw+Bmt0SYwLXrUTvNqi+XZb/5kj6VNGWcLi6Sksq6tVRtJUbnA42uQe63KVflmZth61OvT9pDe3BhuKnuI2T6hiOp0qUeaX1R5vLqtbfI9PUzsE/U4miuk1HG0Q9JwSANZCe2h5Mv57jOlj8xp0ENSq4RRxPHuA3k9wnBcJKW3HE6O5Yz0Ko6VqKrWqNxKof/AFt+QnF6JKZ6yvV4FkQd+rrE/iE/Ok+Kq5tiqnUgincazn2aagWW/NiBfVHHu2yaaFZAtIIiA6q895PFj3k7Z0tXbtqjT1SWSrTDM3MsSgeyJT3SH7Vb+Y/4jLjRbACU30h+1W/mP+Mzzmt8KK/aPgXqafRL7df30/CZbWkb2wdXwUerqD85UvRL7df30/CZb2eYc1MJWUb+rJHio1h8RJorNPwZ0tA0nW35r7lA6X1P3wPIg+hvLNwNTMKlP/lWwtBCL67M1WoQeVk1R8fGVbn7dY2tLM6LswGIwy0ye3S/dsONgOyfNbeYMq6VqWY5PUdrQlXtsSTx5rJjp6FUy3WY6vUxVU7xrMlPwJvrsPMeEkGEwNl6uhTWlT+qihB523nvMkFPKVBuZuJRA3CX41xhyR5+3UWXeOWft8jg4XRsXu20zs4fBqg2CbETcgEREASvOlDRM10GIpLerTFiBvdN9vEbSPEjlLDmLEUQwIMlptlVNTj0NJwU47WeYG2yw+jbT4YfVwmKa1PdSqHcn2HPBeR4bjs3ZdOOjwlmrYcBXO1l3K55jkfge7fK2rq9JilVSjDgwt6c/ET0HeU6yG18/qjnbZ0Syj1IrX2ifZQuinSPiMEBTuKtEf8ATc7VH/jfevhtHdLLyrpSwNYDXdqDcqi7PJ1uPW05N2gtr5Lcvd+C5DUQlz4epLiJr1MArb5go6Q4V9qYmg3hWQ/nPlbSLCoLtiaA/upf0vKndz5YfyJt0fM5Gl+XouHuB9NfkZQuk62dvOW1p50g4VqBpUXLtrA6wFkFr8Ta+/gJTONatinJp03e/wBVSR67p29NmmhqzhnzKFvt2ezxL60ApjqaR/8AHT/AJyOlvR4sq4umLlBq1AOKXuG/pJN+4907egaFaNJSLEIgI5EIARJTjMMKilTxnnba1YnFnZ0uolp7FZHoeYqVdqdRKtM2dGDL4g32z0RojniYvD06qHYRtHFWHtKe8GVZph0dPSdqmFHZO00zst7hPDuP+JwtHNKsTldUkKQp9ulUBVWtxB4HvHxlGtyoeJLgd3Uxq7QgpVPEl0f2/eB6MiV/g+mjBMoNRKyNxFlceTBhfzAmrmHSbWxQNLLcNVYnZ1hW5HeLdlfFmlp3w6PJyV2ffn2ltXm2sfvoafSxpGoY01PsKVPvE3b0sB5GRzo90fYE16gs9W1gd6pe4v3nf4ATewmhba4rYxhUq3utJTrop51G+me7d4ywNHckt22E1qreXOXNkur1MNkaKnmK6+Z3MHhLUtU8RaQHOcN1btTbyPMSzAttk4OkmSCst+I3EbxKvaOhWqgscJLl+ClTb3b9xDtEsb1FfUJ7DnZyDf53eks6m1wDKdxuFqUWIZSRzAv8JJdH9PQihK3aA2Bge15g75T0erlpl3OoTWOTJba1P2oE/mOvWCKWO4CcJ9OcKBsLE8rD9ZxM4zTFYsWpp1NL673UeIXex8reEuXa+MouOn9qT5Y5L3t8iKNLXGfBES0yzBsTWGHpG9z2jwUcWMl2hmVBAoAsqgAeU5WV6PKG1UBYk3dz7THv5Dulg5Vl4pKBN+z9EtJUo9epi6zfLJnxWFDrqmVnpN0bUqjM6qUY7SafZv4ra3wlqT8PSB3idOE5QeYvBA4p8ylMJowuCvWNSodWwGwLtJA3jxnJ0s0gLDVQk7N5JJ9ZcOkmFwz0atNqtFGI2a9RVswNxe55iUPmdRWcjZsJGwgjyI2Geg0M5Wwbm+K+xzdRFQktq4FrZBlSmlSo0RamoBvxckAl2PEnfeTjLsuFJQBKZ0F08OBZaVcF6G4EbXpeH1l7t/LlLswWNSsi1aTK6MLqym4I7pxtTp7KZe316+ZeqtjNcDPKa6Qx2q38x/xGW/i8R1aO5Vm1QTqopd2twVRvJlC6WVsZWeozYauuszNY0n2XYm26cfVptKKKPaCclGMVlm/0TDt1/fT8Jl2oLqPCee9EcyxWDqMy4WrUDWuuo6m4vYggHnyl0aL6QVsUutVwjYZbbNeoC7Hup6oIHebecmpn7Ki+ZZ09i2qDzn0ZT+neRHCYp1t+6cl6Z4WJ2r/STbwtznP0W0gfAYhaydpT2aiXtrLfh3jeD+su7S/RqnjKJRx3qR7SnmplG55o3iMIx1lLoNzqLi32hvXz9ZTtolXLdDke10uvq1NXdX8+Xr/6ehMkzqli6S1qLh1PqDxVhwPcZ0J5iyfSarhX16FVqbcdU7D3Mu5h4iTPDdNmJUAMtBzzKspPkrAfCWIapf8AJHPu7IknmqSa9/B/guqfAw3cpV+W59m2YkazLgsMfadaepVZeVIPdr/a2DvO6T/KadOmgp0gdUbySWZid7O52sx4kyzCe7jg5l1Kq4OSb93H6nSiIm5XEREAxV8MHFiJFc80NSqCCisOTAEeUl8WhPAKXzDoypgkqKie61x6MDOb/wAPSD/GqDxpg/mJer4dTvEwNlaHgJYjqro8pMjdUHzRTmH6Pk+niKx8Kar87zr4TQPBr7QxFT3quqPRFHzllDKKfITIuXIOE2esvfObMKmtdCDYfRrDp/CwtIH6zL1j/ee5m3T0XZzcyaLh1HCfsCV5ScnlvJIklyOZlGV9SJ1IiamTWxeCWoLESOY7RMG9hs5bx6SWRAIRQ0c1Dso0r8+qS/radIYKqw1dw5cPSSTVEWgy23zONg8hAN22mdhKYAsJ+ogwJ8K3n2IBycxyJKnDbODV0XKm4APiAfnJpPloayCK4fA1E9lVXwUL8psLk7ue2ZItUT7MJYBpYLLFpjYJuT7OBpjjzToimDY1Lgn7IHaHncDwJktcHZJRXU1nLbFs5GlXSImHVhR1Tb6Z2r/QOPidnjIlSweOzECrisQ9Gi21VN2dgdxFEEKo8dvdI0tb9pzClTbaiEvqncdQXAI5XtLZybKDU7bzoXWLSvZUuPV9StXF2rdN/AjVDQLBAdrr6p5tU1B6IB85o5r0d0WB6lGpngdZn9QxNxLWo5Yi8JmOEXlKb1VzeXJ/Mn7qGMYR5qzDLKuHfq6q2PA/RYc1MkvRvpi2DxK4d2vh6zBbHclRtiuvK5sD4g8JZelWiCYmmy2271PFW4ESg8zpNScDcwYD+oN+s7Ndy1VElPmv3JRlB02JrqepEfWFxOHmmRGqbzY0fxRdBedeeeOkRKnonqm4nVwWWMm8zsRAPyF2WnKzLIlqbbbZ14gFe47QVGNzSpt3lFJ+In5weiRpm9OmiHmqKp9QJYZEag5TGEbbnyIxgsie92JkhwuFCC0zxMmoiIgCIiAIiIAiIgCIiAIiIAiIgCIiAIiIAiIgCIiAIiIAiIgCQXpVdqdGjVUdkMyN3a4BU+qkeYk6mjnWWpiKL0qihlYEEf748b90n09vdWKeM4I7Ib4uJ5zy7HdTiqdc7QG7Vt+qws1vI38p6HyCuj0UemQysAQRtBHMSjdJNCq+FdurBq077CB2wPtLx8R8Jg0c0yxWAYik5Vb3am41kJ907Qe8WM699ENX7dUln9+RTrslT7M1wPRkSrcL00kD97hlJ5pVKj7pU/OZT0ymp2aGDZ3O4a5qH7qJcyg+z9Qua+q/JYWprfX6MsTMcclCk9WqbIgJJ/Id53ec8+YTBnG401Lfu6b9Y54axbWVB57fAGTHG4HMczIbHP8AsuHBuKYtrn3adzY/ac3HKdzKNH0ULSopq018yTxZjxJ5xvjp63CLzJ88ckMOySk1hIkejFEhBedyYMJhwigCZ5QLAiIgCIiAIiIAiIgCIiAIiIAiIgCIiAIiIAiIgCIiAIiIAiIgCIiAIiIAiIgCIiAIiIBzswyhao2iRrG6H34A+IB+cm0WgFeromFP8Gl/+SfpOlhsqqqLKNUclGqPQSX6o5RqzLk3zZjCRH8PkJO1zOzhsGqDYJsRMGRERAEREAREQBERAEREAREQBERAEREAREQBERAEREAREQBERAEREAREQBERAEREAREQBERAEREAREQBERAEREAREQBERAEREAREQBER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 name="AutoShape 6" descr="data:image/jpeg;base64,/9j/4AAQSkZJRgABAQAAAQABAAD/2wCEAAkGBxQREhUSEBQWEhQVFxYUFRgYFxkUGhgXFRQXFhYXGBcYHCggGBslGxQUITEhJSorLi8uFyAzODMsQyotLisBCgoKDg0OGxAQGywkICYsLCwsLCwsLCwsLCwsLywsLCwsLCwsLCwsLCwvLDQ0LCwsLCwsLCwsLCwsLCwsLCwsLP/AABEIAIEBhQMBEQACEQEDEQH/xAAcAAEAAwADAQEAAAAAAAAAAAAABQYHAQMECAL/xABDEAABAgMEBgYIBAUDBQEAAAABAAIDBBEFBhIhBzFBUWFxEyJygZGhFCMyUmKxssE0QlPRM4KSouEXJMJDc7PS8Bb/xAAbAQEAAwEBAQEAAAAAAAAAAAAABAUGAwIBB//EADcRAAICAAMEBwcDBAMBAAAAAAABAgMEESEFEjFRMkFxgaGx0RMiYZHB4fAUM0IGFVJyIyQ08f/aAAwDAQACEQMRAD8A3FAEAQBARk/eCXg5RIra7h1j3htad6kV4S6zox+hyldCPFkHMaQZdvste7+lo+alx2Va+LSOTxUepM8v+pEP9I/1j9l0/tMv8vA+fq1yPRA0hQD7UN45Fp+4XiWyrFwaPqxcetEpK3ulX/8AUwH4wW+erzUeeBvj1Z9h0WIrfWTMGM14xMcHDe0gjxCiSi4vJrI6pp8DsXw+hAEAQBAEAQBAEAQBAEAQBAEAQBAEAQBAEAQBAEAQHBKAqds3mjtcWQJaJlljLQfAA08fBRLLbuEId7y9SBfdieFVfe2vLMrb73zH6xH8rP8A1UD9XZz8inltC9ab3gvQ89jXln52ZECBHIA6z3YGZNH8utd6J3Wy6WS7iZg54q+XvTyXYvQ1WXYWtAccRAoTvO9WZdLQ7EPoQBAEAQBAEAQBAEAQEZbNtw5ZtXmrjqaNZ4ncOKkUYadz04czlZbGC1M4tq9ceZd0cOueQYz77T35K6hhqMNHfn82Q3Oy15I99kXBixaOmn9GD+VuvvUO7asnpUsvi+P58zvDCxXSLPK3Hk2a4eM73ElQZYq6XGb+fod1XBcEel90pMinQMXhXWLhJ/Nn3cjyIqf0eSzx6rFCOyhqPAqRXtC+HXn2/mZzlRB9RS7duzMyVXH1sL327O0NitcPtCu73ZaPwItmHcdURcpazoZxwnuhu3tNK89/epk6ozWUlmjim4vQuF3NJFXthTba4iGiIwZ1OrGwfNvgqnFbNjFOdb7n6+vzJlV7ekjSAVTkoIAgCAIAgCAIAgCAIAgCAIAgCAIAgCAIAgCAIAgCAIDCbRFC/tP+orOS6T7TFT6b7X5k1oYb/uZk/Azzc5WuC4PuNDs3g+41xTi0CAIAgCAIAgCAIAgCAiLxW0JZmVDEd7I3b3Hh81KwuGd0vguJxut3F8TJrTnokxFwMq+I804kn7LQZww9e89EiBGLskaZdG6zJNgLgHRnZucdnALOYjETunvS7lyLKEFBZIsi4HsIAgCA4c2oocwgMY0k2XBgzTYcrXHEGJ8NuppJ6tNxOZpyO1X2Bun7Fysei4Mh2wW/lHiWi4VxhAAjzIxRTm1p1N/yq7F4x3PJdHz7TvXWo9poChHUIAgCAIAgCAIAgCAIAgCAIAgCAIAgCAIAgCAIAgCAIDCLSPWf2n/UVnJdJ9pip9N9r8yc0L/iJrsM+pytcFwfcaHZnRfca2pxaBAEAQBAEAQBAEAQHXMRgxrnuNGtBcTwAqV6jFyaius+NpLNmRXktd0VzojtbtQ3NGoLT4ahVxUV1FVOTnLMltFVj4i+beK54If3Kq9qX701WuC8ydh4ZLM0tVRICAIAgCAIDxGyYPSGKYbekOeKmdd6+uTaybPmSPavh9CAIAgCAFAcA11IMsjlAEAQBAEAQBAcVXzNA5X0BAEAQBAEAQBAEAQBAEBgtpHrP7T/AKis7LpPtMTPpvtfmT2hb8RNdhn1OVpguD7jR7N6L7jXFOLMIAgCA6zHbqxNrzC+Zo9bkuR2L6eQgOHOAFSaAID8MjNd7LgeRBQH7a4HVns8EBWb/TuCA2GNcR2fZbmfPCrHZte9Y5cvqRsVLKOXMya2Iy0CWSIMTaLoyXQycFm3ACeZFSsldPfslLmy1iskkTC5noIAgCAIAgCAIAgCA8FrWtDlm4ohz2NGs/44rnZZGC1JOGwtmIllBd/UUOavXNzbzCk24ezs5vP2ooysttfu6IvHg8FgYqV73pcvt6n7FyJuL1o0cV4kvPiSvX6XPjI5f3yENKqkl2+iI207pzksOkbSK0ZksqHDjTX4LzLDyjrHUm4fbOHue5bHd8V9jzWXfKZhezELwNbIlXjlU9YeK8RtnElX7Kw9vGOXxWn2NCuxeyDO9UerjAVdDJrltLD+YeY2hTK7VMzWO2ZbhdXrHqfryZYV0K0IAgIi0rbbDBw0NNp1f5VJjNsRre5St58+ru5k2nBuWstCIhxpqZzhg4PeccDTyA1rjHBY3E+9dY4rl9lkjo7qKtIRz/OZ2Gw5gZ1hu4VI86L5PYCy92zX4r7n1bQ5x8Ty9PEhOwuxQ3c6A8qZFVN1eKwMsm2uTT0f5yZLg6r1mtfg+JJydvEZResPeGscxtU/CbdnF7t+q5rj3rr7vEj24BPWvR8iehRA4BzTUHUQtPCcZxUovNMq5RcXk+J+16PgQEJb15oMrUOON/ut2do/l+fBS8PgrLtVouZxsvjDTrKuLyz81+GhYW7CG1/udr8ApbqwdLym3J/D8+pyUrp6rQj7Qta0IGcwYrBv2eIyCkUxwdukEs+TOU/bR1bPMbzxyKiO/wAVI/R1f4o5+2nzP1L2haUduKXfFe2tKhwNDuO5cLf0dUt2cdew6wV0lmmWG7dkWg8h81MRGNGeDFmedFX4jE0vSqCXxZJhXJayZeQoB2MCtM9Z/af9RWdl0n2mJn+4+1+ZYNCn4ia7DPqcrXB8H3Gj2b0X3GuqaWYQFWvLfBkvVkKj3jIk+y07svaKjW4hR0jqy4wOyZX+9ZpHx+xXIElaFoDG55ZDOrFkKcGDJeFTZPWbJc8dgsK92iG811/fVvyE5cSZYKw4jIh932a8ijwvJnqrb0G8rK8lzT+j9Svy9pzEs8ta58F7Tm3ZXi05FcE5QeXAt3Th8TBSyUovr+/FF8uffVs07oI4DI/5SMmxKa6bnbad43CZVdvaPiZ3aWyXh17WvWHivt8fn8beRXI5ruUpAOs6I1sFzGDHCERwFWirnPZ1a1/MzGK7EBI2NJmDDLD7zjXfiNS7vNT3oClaSI/r4bNjYeLvc4g/QFe7Lj/xt/Hy/wDpAxb95L4GeT5q7vVpLgcIH0DJikNg+FvyCxxbHcgCAIAgCAIAgCAIDx2tPtgQzEdnsaN7jqH/ANuXiyahHM74ah32KC7+wyS3J+JMxmwwcUSK4N5V3cAKqvWds9TYVxrweHdmWiX582and+xmSkJsNgzp1jtJ25qyjFRWSMZddO6bnN5tkovpzCAy7SbdwQSJyAKNcQ2M0agTk1/ecjxI4qNfX/JGn2Fjm/8Arzf+v1X1Xf8AAobZpzHNiQ3Fj2nE1w1gjao60ZpJ1xnFwks0+o2+5l4RPywiZCI04IrRseBrHAggjnwU6Et5ZmBx+EeFucOriuwnl7IRD2zPUqxpyHtfss/tbHZZ1Qfb6epPwtGfvPuIOxJT0qK5z84UM6vedx4LzsXCJ53z48F9X+fE6Y63dSrXa/QuYFMgtEVhygPNaEk2MwteOR2g7wuV9MLoOua0Z7rslXJSjxKTEY5jnQ362mnPcVgcVh5Ye11y6jR1zVkFOPWeuxbW6GIGPPq3mh+EnUf3VlsbHOmz2Un7r8H+cSNjcN7SG/HivFF0WxKIgr12z6PDwsPrH1p8IGt37f4UzB4f2ss3wRwvt3FpxM9sCT9NnAx5JY2r38aHbzKtsda6aco6N6dxFw8N6WbNcgwmsAawBoGQAWdLE4jwWvaWvAc0ihBzBCJ5aoGOXxsD0KPRleiiVdD4e83uqO4habAYn21fvcVx9Suvr3JacDyXctx8lHEQEmGSBFb7zd/Max4bV0xeGV8MuvqPlVm48zcIcQOAc01BAIO8HMLKvQsj9ID5/tM9aJ23/UVnpdJ9pip/uPtZYtCf4ia7EP6nK0wfBmi2b0X3GvKaWZXb32x0LOjYaPeCSfdbq8Tq7io+Is3Vki02ZhPaz35cF4v7FHuhZwnZsl4rCg0cRsJOoLjhoZveZbbZxDppVMeMuPZ9zWWtAFBkApxlTlAZ/pZk2NhQ5gUEQP6M73NLXHvoW+ZUbERTSZof6fukrJV/xaz7GsvP0MiiWk5rw9ji1zSHNI1hwNQVyjHI0ds4yTi1mnxPou7lpelS0KORhL2AuGqjvzDxqpqeazMBdWq7JRTzSZJL6cggMx0k5TbeMJv1vC0Gy/2X2vyRX4rp9xRZ0KzOETe7FmBEl4LxqdDYfFoWOnHdk4vqZbJ5rM9q8n0IAgCAIAgCAIAgKDf20qxhCByhtqe07P5U8SoOJlnLLkaXY+Hyq3+b8F9yp3J9ZakKueEPcOYbT7phlqTNtvdwmS5r1+htSnGOCAIDy2nJNjwYkF/sxGlp7xr7ta+NZrI6U2yqsjZHinmfO0eEWFzHe0xzmO5tJB8wq/LJn6RCanFSXBrNd5Z9EtqmFPdCT1Y7S2nxsBc0+GNSKXk8ig27SpUqfXF+D088jZ5mLga524Er3iLfZVSnyRla470lEplpR6NJ2n7rC2Scnr1l9VHUmLjspKg7XOcT40+y2ezo5YaHZ9Soxrzvl+dRYFNIoQBAVm9krRzIo29Q/MfdZn+oaNIWrsfmvqW2zLOlDv8AUq1o6qrOVcS3iXq7M700sxxzIGE825L9AwdvtaIzfHLy0M1iq/Z3SivzPUoV9Z0vmoo2Mowcg0E/3Fy1mArUaY/HUpMRLOxjRW8elRgdZhgjudn8wuG117sX8Wd8L1mpKjJgQFX0jSIiybnU60JzXjlXC7ydXuU/Ztm5elz0OGIjnDsMemzktIyBE2m4MwXyEuTmQzD/AEkgeQWUxayvnlzLOvoIsCjns+fbT9uJ23/UVnpcX2mKn+4+1lk0J/iJrsQ/qcrTB8GaPZ3Rfca8ppZGUXtn8ceMa6nFg5M6vzBPequ6W9Nm02bRuUwXwz+epLaIWjo5h23pAO7AFMw3QKj+oP8A0R/1+rLlalswJYVjxGs3CtXHk0ZldZWRjxZV4fCXXvKuLfl8+BSLV0jPeejkYRJ1BzhiPc0ZDvJ5Lg7pS0gi6r2PTQt/F2JfBfmb7kRDbnT9ouESciOY34jUgHY1upvcF6jVJ6yZ9s2xRRH2eFhpz4fd9+RcLB0eyktRxZ0r/efmuyikUt+Muu6ctOXBFrhsDRRoAA1AZL0RT9IAgM90qy1DAijV1oZ55Ob/AM1dbIn0odj/ADwIeLjwZnscVV0REaroxtHpZQQyetBcWHsnrN8iR3LNbRq3Lm+p6+pY0Szh2FvUA7BAEAQBARUW8cq0lpjsqMjQ18wpCwlzWaizm7oLrPz/APppX9Zvn+y+/pLv8T57aHM/D71yY1x2Dx/ZFg73/Fn320OZ67LtqBM4vR4giYfapXKvMLnbTOrprI9RmpcDLL4RyZyYr71PBrQFT3dNm72ZD/q19n1ZHXDj4LTg1/NjZ4sJHyXbDvJnPbUN7CyfLJ+OX1NzU0xQQBAEBhF/pbo5+YAyBcHj+djXHzJUKxZTZvtk2b+DrfJZfJteRE3MiEWjLU/VHyNV7r4ojbWf/Xn+daN+tx1ILv5fqCjbYbWDll8PNGTwazuXf5FNtI1YVjU9S9gtSwXGfWVA917h51+622zJb2Gj3rxKXHrK993kWFTyGEAQEZeKHigO4UPmPsSqvbMN/Bz+GT8fQl4GWV6KDaho1YunpGjiWbRw+su/hENPALb7L/8AOu1lDtP9/uRS78wjDnYoOp+F7eIc0V/uDh3LcbPmpYePw0M5iI5WM8d0LQEvOw3uNGuPRu5Pyr44V9x9PtKWlxWvyPVE92SNrWXLEICKvSR6HMV/Sf8ALLzUjCfvw7Uc7eg+wwaedU4W5kmgHE6lqJyUVmyvgjd7pyBl5SDCOtrBXmcz81k7Z783LmyzislkS65n0+fLT9qJ23/UVn5cX2mLn+4+1ll0JfiJrsQ/qcrPB9ZotndF9xrymlkYZasX1kUH9SJ9ZVTLpM/Q8PH/AI4P4LyJbRzDiRvSJeFHdLmrYhLA2rhm0ipBI1DVQqZRqssyl201VZC1wUtGtc8tNeCa59ZZIWjeFixRY0SKSampzPM6yuiohnmVk9tYpx3YtRXwXlxLTZliwJcUgw2t40z8V1SS4FXOcpvek838SQX08hAEAQBAQl8rLMzKRGNFXtGNnaZnTvFR3qVg7vZXKT4cH2HO2G9FoxQOqtUVhN3Ltv0OZDnGkKJ1InAVyd3HyJULHYb21enFar0O1Nm7LXgbUDXMLMFicoAgCArV47AmJslomTDhe40UB7W13eacFLoxKp1UE3zZynXv8WQTNGm+Yd3AKQ9q3cl4+p4/TQ+JX702YJGKyEHl4cwPqRT8zhT+1T8HbK+DlLn1Ea6tQeSKnaU3U5Kd0UeIo3a61kQ5aAxsMUJaC47SSKrJWWSsk5SepZxSSyRmukiXMKee7ZFa2IPDAfNvmq2+OU8zb7EtVmEUeuLa+v1KpLzRgxocYa4b2v7mkEjwqvNbyZPxVPta5Q5po+iZeMHta9pqHAOB4EVCsT87aaeTOxD4EAQGI6Unj0+LwbDB54AfuFEt6Zt9iaYOPa/MjtFkiY9pMdTqwg6ITxoWj5nwXStakHbV2VW7zflqbpa0LFBeBrpUd2f2XLH0u7DTguOWnatUZzDz3LYv4lHiuxNKwSepo0siTuNHwuiQjto8fI/ZarYdycZV9/0ZV7Tr1jPuLgr8qggCA8VtH1ETl9woG03lhLOwkYT96PaZlb0ajaLFYaOcszUVovFwpQw5NldbyX+OpbvB1+zpjH81MzjbPaXykuz5aHnv9dwzcIRIQ9dDrQe806289o/yrfA4v2EspdF8fUr7qt9acTIHvIJa8EEZEEUIO4haSMk1miA45Gn3Kvox7GwZpwY9oo17j1XgasR2O561R4zZ8k3OpZrly+xLqvWWUi6OmmAYi9obvLgB4qrUJN5JEneXHMz/AEgXrY+H6PLnEHEY3DbQ5NbvzpnwVxgMG637WzTL8zZDut3/AHYnmuFcpxeJqaFKZw2H5lR8bjva+5Dh5/Y7VVburNPVadwgPny0vaidt/1FZ+XF9pi5/uPtZZNCX4ia7EP6nKzwfB9xotndF9xr6mlkYhfKX6GdjsOQc7pG8RE63zLh3KtujlNm+2XarcJB8ll8tPI8l1LW9DnIcYmjD1InYfkT3HCe5e6p7rPm08I8RRKK48V2r14G8tNRUZgqeYI5QBAEAQBAEAQGQ6RbvGWjGPDHqYpqafkedY4A6x3jctBs7Fb8fZy4rxX2IV9WT3lwKo19VZkbI0O4N7g0NlZl1BqhPOrgxx+R7typtoYFtu2tdq+vqSqLv4yNGVKTAgCAIAgMt0qj/dQ/+yP/ACPV9sv9p9v0RBxPSXYZxOa1Yz4HOB9JyX8NnZb8gsgWRV9JN3zNS+OEKxYNXNG1zT7beeQI4hcrYbyLXZONWGuyl0ZaP4cn+dTMU6Sqh5ZG2zzNc0U3gEWB6JEPrII6lfzQq5U7NacqKXTPNZGQ23gnXb7aPRlx+D+/H5l9XYowgPxGihjS5xDWtBcSdQAFSSh9jFyaiuLPnC9trekzEWKAfWPJaNtPZYKb8IaFE6UszfVwWFw8a31LXzfia1oruwZOX6SIKRY3WdwbsCkxjkjGY7E+3tzXBcPXvLwvRDM/t+VMvFI/I7Np+Y7ljNp4F0WtxXuvVen51Ggwd6tr14rj6nmkJvoorYrdhzG8HWPBRcHiXhrVP59nWd76lbW4P8ZosCMHtDmmoIqFu4TjOKlF5pmalFxeT4nYvR5CAg71zgZCwVzdmeQz+dFQ7exCjSqVxk/Ba+ZY7OqcrN/kZ7IyTp6ZDG+wDVx3NCg7KwW/JN8Fx9C1xuJVFeS6T4eprcGGGtDW5AAAcgtYZk/aAgreunLTmcVlH++3qu76a12qxFlXQZ5lCMuJWv8ATJrTVkd1OIBU1bVtS1S8fU4vDQZU5iMGOe0GuFzmg0pXCSK+Sua4ycU5cciBJJNpEpo5s9kxNPfF63RNDmg7ySK91PNQNqzlGEYrg88+4lYWKzbNaVETQgCA+e7T9qJ23/UVQS6T7TGT/cfayy6Eh/uJrsQ/qcrPCdfcaHZ3Rfca+phZGf6WLDMSG2bhiroQIiU2w9df5TXuJXC6GazL7YeNVdjplwlw7fv55GVCIComRr08zSdHl82ta2UmnUp1YMQ6qbIbzs4Hu3Vk1W/xZmdr7JbbvpX+y+q+q7+zTFJMwEAQHFUBygCAIDonZRkZjocVocxwoQV9jJxea4nxrPRmN3uubFknGJCBiwNhGZZwcPur/C7QjZ7s9JeDIdlDWq4FbhTIOtWSZHcS6XYv1ElwIcX10IZCp67R8JOscD4hV+J2fC33o6PwZ2rvlHR6o0WyryS0xTo4rcR/I7qu8Dr7qqltwltXSXf1EuNsJcGSyjnQIDgmmZQGR6UbThvmGdE9sTDDDXFpDgDjcaVG3MLQbNrlCp7yy1IN7UpaGdRo9SpkpZnlLI+nJL+Gzst+QWTLA7kBmt/NHZiudMSVA85vh6g47XN3O4bVynXnqi72ftZ0pV26x6n1r1XkZlDmI0pGBIfAisNRUYSCMtuRHkarhk4s0kbacTW46Si+P51eZql39KUB7Q2cBhPGtzQXsdxoOs3lnzXaN3Mz+J2DYnnQ95cno/R/mhNTGkKz2Coj4+DWPJ82geK9e1iRIbFxknluZdrXqUC9N9Y9pf7eThPbCJzAzc/djIyaPhr37FzcpT0RcYfB4fZ3/LdJOfV8OxcW/iTlxdHPROExO0c8ZtZsbz4rpCGRUbQ2nLEvdjpHxfb6GmBdCqCA8dqWcyYhlkQcjtB3hcrqYXQcJrNHSq2Vct6PEzq1rKjSjusC5mx4GXfuKy+L2VZVrHVc/VF9h8bVasno/wA4Huu/eXouqesw6xXVxC5YLH24T3Ws48uXZ6H3FYKN2vB8/Ut8G8EBwrjw8CD9lfQ2zhJLWWXamVEsBenwzPLP3ohMHU658B55qPftymKypTk/kvU61bNsk/f0RU4kOYtCIcAOEnrPOTQNwULD7OxGKs9tiNM/zJL87ybPFU4aO5Xq/wA4su9g2LDlIeBmZPtO2k/stNXXGuKjFaFLbbK2TlJ6kmvZzCAIAgMVvhZxlZmI0jqvJew7C1xrTuJotRgr1bUn1rRlZdW4yZGWXaD5eKIsB2F47wQdbXDaCpFtULY7s1oeYycXmjW7rXshzgwn1cYDNhOveWHaOGseazmLwU6Hnxjz9SfVcp9pYlCOx4LbtRkrBfGiVIaMgNbjsaOa8WT3I5nO2xVxcmfO09aTnEkMJqSTkdZNVUKqT1Zm44OcnvSJK5V6nyEZ0ToS9r24XNzbqNQQaHVns2qRU51PRZk6h2UZ5LM1S7t/mzkQQ2S0YV1uyLW8ySD4BTK7XP8Ai0WNV8rP4tFxe0EEEVByI4LsSTHb86PokBzo8k0vhHMwxm5m/CNreGxR51daNLgNsppQvev+XPt9fmUFs3Q0dkRkQcvELi4mhhemsyzWFfyZlQGsiB7BqZEGMAbgahwHAGnBe4zlEh4nZ2ExL3pLJ81p9vAsQ0vPAzl4ZO8RCB4YT8179s+RXP8Ap+nqsfy+52Wfei07TcGS7Wy8M+1Ea01A4OfXxAC9Jzl8CNfTs/BrrnPk3p35eWZpFkWeIEMMxF51uc4klztpJOZPErqlksiisslZLel9u5dSPavp4CAIAgOHNBFDmEBTrf0dy0wS+HWA87W+yTxbqUunG21aZ5r4nOVUZFKn9G05CPqiyMOBwnwKsK9qx/kmvE4yw76iKiXdnmZOl391D91JW0aH1+DOTw8uR6pQWnDyhtmG8A4geFaLxPE4OXSyfd9j6qrVwzJWALZfkOmHN1PNcHfgVwjn3ep7Vd3M7nXPtOY/jxcviiOf5Erz/caYft1+S9T7+nk+kz3SeilhzmIzncG5D91ws2ldLhkjpGiKLHZ1xJKDQtghxG12ZUOd9k+lJnRRS4IsrW0FBqGS5Ho5QBAeK0bJgzApGhsiDiAUPUZSi84vJldj6NpBxqIRb2XELzuR5EuO0cVHhN+fmcy+jmRYa9GXdokpuR5Ce0cVLjY/LyLFIWXBgCkGG1nIfdeiG2282exD4EAQBAcOaCKEVCAh5y68tENTDDTvacPyXGzD1WdKKfcdoYi2HRk0eQXMgDU6J/V/hR/7bhc89xePqdf12I/y8vQ9ctdiWYa4MZ+Il3kpFeHqr6EUu44zvsn0pNkvDYGijQANwyXY5H6QBAQtu3lhStQeu/3Rs7R2fPgpeHwc7tVouZxsvjDTrKLN32m5h+CWFODG1Pe51fKisnhMLh1na8/zkiOrLbH7p3Q7sWlMCsaMWA7HPcfKq4vaFEP26/Jep7WHm+lI/X+l73ZvmM+X7ry9q2dUUe1ho8yqXiuzHkHdcY4ZPViN1cj7pVhhcbC7Tg+XocLKXHsI+DMlpD2Etc0gtINCCNRBU1pSWT4HDgzYbjXl9NhEPoI0OgfsxA+y8DZWhqN45LNY3C+wnpwfD0LGmzfWvEskRgcKOAI3HNQjqdPoEL9Nn9IQD0CF+mz+kIDshQGs9lobyACA7EAQEJa905SaNY0Fhd7wFD4hfGk+J1rvsr6EmiAdoqkCcmxB/O79153IklbTxX+fgvQ91n6O5GCQRCxEasRxfNfVFHKzGX2aSm/LyLPLy7YYwsaGgbAKL0RjtQBAEAQBAEAQBAEAQBAEAQBAEAQBAEAQBAEAQBAEAQBAEAQBAEAQEJey2PRoPV/iPOFnDLN3cPMhS8HR7WevBcTjfZuR04mRzsV8aK2EwkuiOArrNXHMnfvWglJU1ufJEGEd6WRsN3bBhycIMYBip1nbSduay9lkrJOUnqWcYqKyRLLwfQgOqZl2xGlkRoc1woQRUEL6m080DHb8XW9BiB8KpgxCcPwu14D3ZjkVosBi3dHdl0l4og317rzXA69Gs2WWgxo1RGvYfDEPNq87TinTnya9D7h+kbWs8TQgCAIAgCAIAgCAIAgCAIAgCAIAgCAIAgCAIAgCAIAgCAIAgCAIAgCAIAgCAIAgCAIAgM50oxi2LBGzA6nPEK/8Vd7JScJdqIWL4optgxwydgRH+yIgqefVr5qdjIOVEkuXlqcqXlJG8LLFkEAQBAVDSkW+hZ6zEZh55k+VVY7Lz9v3M4YjoFG0WSJiz3S06sJpJPF2Q8qqXtSxKChzfkc8PHXM2hUZLCAIAgCAIAgCAIAgCAIAgCAIAgCAIAgCAIAgCAIAgCAIAgCAIAgCAIAgCAIAgCAIAgCAq2kGwXTcuHQhWLCJc0e8COs3voDzAU3A4lU2e9wfH1ON1e/HTiYyYmZDsiMiDkQdxC0qknqiBkaVdC/rQxsGcJ6oAbF11A1B4Gdfi27d5p8Xs1t79Xy9PQlV4jLSXzL9KTsOKMUJ7Yg3tcHfJVE65QeUlkSlJPgd68H08Np2xAlxWNEazgT1jyaMyutVFljygszzKcY8WZPei2otqx2wpZjsDTRg563vpqPDZ4q6qhXgq25v3n+ZIiNu6WnA0i513WyMAMGb3dZ7t5VLddK2blIlxiorJE8uR6CAIAgCAIAgCAIAgCAIAgCAIAgCAIAgCAIAgCAIAgCAIAgCAIAgCAIAgCAIAgCAIAgCAICr3muPLzhL84UX327e0NRUmjF2U6RenJnOdcZcSiTujachn1TmRRzwnwVlDasf5Rfdr6HCWHfUzwi6loNOUE13gj5rt/c6Hxz+R4/TSPdBuzaj8iHNHGIVze0MMuEfBHpYefMlbO0ZxHGs1FoNoZ+6j27Vm9ILLxPccNFcS+WLYUGUbhgsDd52nvVZOcpvOTzZISS0RJLyfQgCAIAgCAIAgCAIAgCAIAgCAIAgCAIAgCAIAgCAIAgCAIAgCAIAgCAIAgCAIAgCAIAgCAIAgCAIAgCAIAgCAIAgCAIAgCAIAgCAIAgCA//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TextBox 8"/>
          <p:cNvSpPr txBox="1"/>
          <p:nvPr/>
        </p:nvSpPr>
        <p:spPr>
          <a:xfrm>
            <a:off x="4937760" y="6565392"/>
            <a:ext cx="1219200" cy="230832"/>
          </a:xfrm>
          <a:prstGeom prst="rect">
            <a:avLst/>
          </a:prstGeom>
          <a:noFill/>
        </p:spPr>
        <p:txBody>
          <a:bodyPr wrap="square" rtlCol="0">
            <a:spAutoFit/>
          </a:bodyPr>
          <a:lstStyle/>
          <a:p>
            <a:r>
              <a:rPr lang="en-US" sz="900" dirty="0">
                <a:solidFill>
                  <a:prstClr val="white">
                    <a:lumMod val="50000"/>
                  </a:prstClr>
                </a:solidFill>
              </a:rPr>
              <a:t>confidential</a:t>
            </a:r>
          </a:p>
        </p:txBody>
      </p:sp>
      <p:graphicFrame>
        <p:nvGraphicFramePr>
          <p:cNvPr id="10" name="Table 9"/>
          <p:cNvGraphicFramePr>
            <a:graphicFrameLocks noGrp="1"/>
          </p:cNvGraphicFramePr>
          <p:nvPr>
            <p:extLst/>
          </p:nvPr>
        </p:nvGraphicFramePr>
        <p:xfrm>
          <a:off x="5049078" y="478831"/>
          <a:ext cx="3923969" cy="1698456"/>
        </p:xfrm>
        <a:graphic>
          <a:graphicData uri="http://schemas.openxmlformats.org/drawingml/2006/table">
            <a:tbl>
              <a:tblPr firstRow="1" bandRow="1">
                <a:tableStyleId>{1FECB4D8-DB02-4DC6-A0A2-4F2EBAE1DC90}</a:tableStyleId>
              </a:tblPr>
              <a:tblGrid>
                <a:gridCol w="1214563"/>
                <a:gridCol w="840850"/>
                <a:gridCol w="840850"/>
                <a:gridCol w="1027706"/>
              </a:tblGrid>
              <a:tr h="647716">
                <a:tc>
                  <a:txBody>
                    <a:bodyPr/>
                    <a:lstStyle/>
                    <a:p>
                      <a:pPr algn="ctr"/>
                      <a:r>
                        <a:rPr lang="en-US" sz="1400" dirty="0" smtClean="0"/>
                        <a:t>Timekeeper</a:t>
                      </a:r>
                      <a:endParaRPr lang="en-US" sz="1400" dirty="0"/>
                    </a:p>
                  </a:txBody>
                  <a:tcPr/>
                </a:tc>
                <a:tc>
                  <a:txBody>
                    <a:bodyPr/>
                    <a:lstStyle/>
                    <a:p>
                      <a:pPr algn="ctr"/>
                      <a:r>
                        <a:rPr lang="en-US" sz="1400" dirty="0" smtClean="0"/>
                        <a:t>AmLaw 100</a:t>
                      </a:r>
                      <a:endParaRPr lang="en-US" sz="1400" dirty="0"/>
                    </a:p>
                  </a:txBody>
                  <a:tcPr/>
                </a:tc>
                <a:tc>
                  <a:txBody>
                    <a:bodyPr/>
                    <a:lstStyle/>
                    <a:p>
                      <a:pPr algn="ctr"/>
                      <a:r>
                        <a:rPr lang="en-US" sz="1400" dirty="0" smtClean="0"/>
                        <a:t>AmLaw 200</a:t>
                      </a:r>
                      <a:endParaRPr lang="en-US" sz="1400" dirty="0"/>
                    </a:p>
                  </a:txBody>
                  <a:tcPr/>
                </a:tc>
                <a:tc>
                  <a:txBody>
                    <a:bodyPr/>
                    <a:lstStyle/>
                    <a:p>
                      <a:pPr algn="ctr"/>
                      <a:r>
                        <a:rPr lang="en-US" sz="1400" dirty="0" smtClean="0"/>
                        <a:t>Unranked Firms</a:t>
                      </a:r>
                      <a:endParaRPr lang="en-US" sz="1400" dirty="0"/>
                    </a:p>
                  </a:txBody>
                  <a:tcPr/>
                </a:tc>
              </a:tr>
              <a:tr h="525370">
                <a:tc>
                  <a:txBody>
                    <a:bodyPr/>
                    <a:lstStyle/>
                    <a:p>
                      <a:pPr algn="ctr"/>
                      <a:r>
                        <a:rPr lang="en-US" sz="1400" b="1" dirty="0" smtClean="0">
                          <a:solidFill>
                            <a:schemeClr val="tx2">
                              <a:lumMod val="50000"/>
                            </a:schemeClr>
                          </a:solidFill>
                        </a:rPr>
                        <a:t>Partners</a:t>
                      </a:r>
                      <a:endParaRPr lang="en-US" sz="1400" b="1" dirty="0">
                        <a:solidFill>
                          <a:schemeClr val="tx2">
                            <a:lumMod val="50000"/>
                          </a:schemeClr>
                        </a:solidFill>
                      </a:endParaRPr>
                    </a:p>
                  </a:txBody>
                  <a:tcPr/>
                </a:tc>
                <a:tc>
                  <a:txBody>
                    <a:bodyPr/>
                    <a:lstStyle/>
                    <a:p>
                      <a:pPr algn="ctr"/>
                      <a:r>
                        <a:rPr lang="en-US" sz="1400" b="1" dirty="0" smtClean="0">
                          <a:solidFill>
                            <a:schemeClr val="tx2">
                              <a:lumMod val="50000"/>
                            </a:schemeClr>
                          </a:solidFill>
                        </a:rPr>
                        <a:t>$685</a:t>
                      </a:r>
                      <a:endParaRPr lang="en-US" sz="1400" b="1" dirty="0">
                        <a:solidFill>
                          <a:schemeClr val="tx2">
                            <a:lumMod val="50000"/>
                          </a:schemeClr>
                        </a:solidFill>
                      </a:endParaRPr>
                    </a:p>
                  </a:txBody>
                  <a:tcPr/>
                </a:tc>
                <a:tc>
                  <a:txBody>
                    <a:bodyPr/>
                    <a:lstStyle/>
                    <a:p>
                      <a:pPr algn="ctr"/>
                      <a:r>
                        <a:rPr lang="en-US" sz="1400" b="1" dirty="0" smtClean="0">
                          <a:solidFill>
                            <a:schemeClr val="tx2">
                              <a:lumMod val="50000"/>
                            </a:schemeClr>
                          </a:solidFill>
                        </a:rPr>
                        <a:t>$486</a:t>
                      </a:r>
                      <a:endParaRPr lang="en-US" sz="1400" b="1" dirty="0">
                        <a:solidFill>
                          <a:schemeClr val="tx2">
                            <a:lumMod val="50000"/>
                          </a:schemeClr>
                        </a:solidFill>
                      </a:endParaRPr>
                    </a:p>
                  </a:txBody>
                  <a:tcPr/>
                </a:tc>
                <a:tc>
                  <a:txBody>
                    <a:bodyPr/>
                    <a:lstStyle/>
                    <a:p>
                      <a:pPr algn="ctr"/>
                      <a:r>
                        <a:rPr lang="en-US" sz="1400" b="1" dirty="0" smtClean="0">
                          <a:solidFill>
                            <a:schemeClr val="tx2">
                              <a:lumMod val="50000"/>
                            </a:schemeClr>
                          </a:solidFill>
                        </a:rPr>
                        <a:t>$335</a:t>
                      </a:r>
                      <a:endParaRPr lang="en-US" sz="1400" b="1" dirty="0">
                        <a:solidFill>
                          <a:schemeClr val="tx2">
                            <a:lumMod val="50000"/>
                          </a:schemeClr>
                        </a:solidFill>
                      </a:endParaRPr>
                    </a:p>
                  </a:txBody>
                  <a:tcPr/>
                </a:tc>
              </a:tr>
              <a:tr h="525370">
                <a:tc>
                  <a:txBody>
                    <a:bodyPr/>
                    <a:lstStyle/>
                    <a:p>
                      <a:pPr algn="ctr"/>
                      <a:r>
                        <a:rPr lang="en-US" sz="1400" b="1" dirty="0" smtClean="0">
                          <a:solidFill>
                            <a:schemeClr val="tx2">
                              <a:lumMod val="50000"/>
                            </a:schemeClr>
                          </a:solidFill>
                        </a:rPr>
                        <a:t>Associates</a:t>
                      </a:r>
                      <a:endParaRPr lang="en-US" sz="1400" b="1" dirty="0">
                        <a:solidFill>
                          <a:schemeClr val="tx2">
                            <a:lumMod val="50000"/>
                          </a:schemeClr>
                        </a:solidFill>
                      </a:endParaRPr>
                    </a:p>
                  </a:txBody>
                  <a:tcPr/>
                </a:tc>
                <a:tc>
                  <a:txBody>
                    <a:bodyPr/>
                    <a:lstStyle/>
                    <a:p>
                      <a:pPr algn="ctr"/>
                      <a:r>
                        <a:rPr lang="en-US" sz="1400" b="1" dirty="0" smtClean="0">
                          <a:solidFill>
                            <a:schemeClr val="tx2">
                              <a:lumMod val="50000"/>
                            </a:schemeClr>
                          </a:solidFill>
                        </a:rPr>
                        <a:t>$465</a:t>
                      </a:r>
                      <a:endParaRPr lang="en-US" sz="1400" b="1" dirty="0">
                        <a:solidFill>
                          <a:schemeClr val="tx2">
                            <a:lumMod val="50000"/>
                          </a:schemeClr>
                        </a:solidFill>
                      </a:endParaRPr>
                    </a:p>
                  </a:txBody>
                  <a:tcPr/>
                </a:tc>
                <a:tc>
                  <a:txBody>
                    <a:bodyPr/>
                    <a:lstStyle/>
                    <a:p>
                      <a:pPr algn="ctr"/>
                      <a:r>
                        <a:rPr lang="en-US" sz="1400" b="1" dirty="0" smtClean="0">
                          <a:solidFill>
                            <a:schemeClr val="tx2">
                              <a:lumMod val="50000"/>
                            </a:schemeClr>
                          </a:solidFill>
                        </a:rPr>
                        <a:t>$304</a:t>
                      </a:r>
                      <a:endParaRPr lang="en-US" sz="1400" b="1" dirty="0">
                        <a:solidFill>
                          <a:schemeClr val="tx2">
                            <a:lumMod val="50000"/>
                          </a:schemeClr>
                        </a:solidFill>
                      </a:endParaRPr>
                    </a:p>
                  </a:txBody>
                  <a:tcPr/>
                </a:tc>
                <a:tc>
                  <a:txBody>
                    <a:bodyPr/>
                    <a:lstStyle/>
                    <a:p>
                      <a:pPr algn="ctr"/>
                      <a:r>
                        <a:rPr lang="en-US" sz="1400" b="1" dirty="0" smtClean="0">
                          <a:solidFill>
                            <a:schemeClr val="tx2">
                              <a:lumMod val="50000"/>
                            </a:schemeClr>
                          </a:solidFill>
                        </a:rPr>
                        <a:t>$241</a:t>
                      </a:r>
                      <a:endParaRPr lang="en-US" sz="1400" b="1" dirty="0">
                        <a:solidFill>
                          <a:schemeClr val="tx2">
                            <a:lumMod val="50000"/>
                          </a:schemeClr>
                        </a:solidFill>
                      </a:endParaRPr>
                    </a:p>
                  </a:txBody>
                  <a:tcPr/>
                </a:tc>
              </a:tr>
            </a:tbl>
          </a:graphicData>
        </a:graphic>
      </p:graphicFrame>
      <p:graphicFrame>
        <p:nvGraphicFramePr>
          <p:cNvPr id="11" name="Table 10"/>
          <p:cNvGraphicFramePr>
            <a:graphicFrameLocks noGrp="1"/>
          </p:cNvGraphicFramePr>
          <p:nvPr>
            <p:extLst/>
          </p:nvPr>
        </p:nvGraphicFramePr>
        <p:xfrm>
          <a:off x="4937761" y="4538730"/>
          <a:ext cx="4035286" cy="1384550"/>
        </p:xfrm>
        <a:graphic>
          <a:graphicData uri="http://schemas.openxmlformats.org/drawingml/2006/table">
            <a:tbl>
              <a:tblPr firstRow="1" bandRow="1">
                <a:tableStyleId>{1FECB4D8-DB02-4DC6-A0A2-4F2EBAE1DC90}</a:tableStyleId>
              </a:tblPr>
              <a:tblGrid>
                <a:gridCol w="1249017"/>
                <a:gridCol w="864704"/>
                <a:gridCol w="864704"/>
                <a:gridCol w="1056861"/>
              </a:tblGrid>
              <a:tr h="528006">
                <a:tc>
                  <a:txBody>
                    <a:bodyPr/>
                    <a:lstStyle/>
                    <a:p>
                      <a:pPr algn="ctr"/>
                      <a:r>
                        <a:rPr lang="en-US" sz="1400" b="1" dirty="0" smtClean="0"/>
                        <a:t>Timekeeper</a:t>
                      </a:r>
                      <a:endParaRPr lang="en-US" sz="1400" b="1" dirty="0"/>
                    </a:p>
                  </a:txBody>
                  <a:tcPr/>
                </a:tc>
                <a:tc>
                  <a:txBody>
                    <a:bodyPr/>
                    <a:lstStyle/>
                    <a:p>
                      <a:pPr algn="ctr"/>
                      <a:r>
                        <a:rPr lang="en-US" sz="1400" b="1" dirty="0" smtClean="0"/>
                        <a:t>AmLaw 100</a:t>
                      </a:r>
                      <a:endParaRPr lang="en-US" sz="1400" b="1" dirty="0"/>
                    </a:p>
                  </a:txBody>
                  <a:tcPr/>
                </a:tc>
                <a:tc>
                  <a:txBody>
                    <a:bodyPr/>
                    <a:lstStyle/>
                    <a:p>
                      <a:pPr algn="ctr"/>
                      <a:r>
                        <a:rPr lang="en-US" sz="1400" b="1" dirty="0" smtClean="0"/>
                        <a:t>AmLaw 200</a:t>
                      </a:r>
                      <a:endParaRPr lang="en-US" sz="1400" b="1" dirty="0"/>
                    </a:p>
                  </a:txBody>
                  <a:tcPr/>
                </a:tc>
                <a:tc>
                  <a:txBody>
                    <a:bodyPr/>
                    <a:lstStyle/>
                    <a:p>
                      <a:pPr algn="ctr"/>
                      <a:r>
                        <a:rPr lang="en-US" sz="1400" b="1" dirty="0" smtClean="0"/>
                        <a:t>Unranked Firms</a:t>
                      </a:r>
                      <a:endParaRPr lang="en-US" sz="1400" b="1" dirty="0"/>
                    </a:p>
                  </a:txBody>
                  <a:tcPr/>
                </a:tc>
              </a:tr>
              <a:tr h="428272">
                <a:tc>
                  <a:txBody>
                    <a:bodyPr/>
                    <a:lstStyle/>
                    <a:p>
                      <a:pPr algn="ctr"/>
                      <a:r>
                        <a:rPr lang="en-US" sz="1400" b="1" dirty="0" smtClean="0"/>
                        <a:t>Partners</a:t>
                      </a:r>
                      <a:endParaRPr lang="en-US" sz="1400" b="1" dirty="0"/>
                    </a:p>
                  </a:txBody>
                  <a:tcPr/>
                </a:tc>
                <a:tc>
                  <a:txBody>
                    <a:bodyPr/>
                    <a:lstStyle/>
                    <a:p>
                      <a:pPr algn="ctr"/>
                      <a:r>
                        <a:rPr lang="en-US" sz="1400" b="1" dirty="0" smtClean="0"/>
                        <a:t>$566</a:t>
                      </a:r>
                      <a:endParaRPr lang="en-US" sz="1400" b="1" dirty="0"/>
                    </a:p>
                  </a:txBody>
                  <a:tcPr/>
                </a:tc>
                <a:tc>
                  <a:txBody>
                    <a:bodyPr/>
                    <a:lstStyle/>
                    <a:p>
                      <a:pPr algn="ctr"/>
                      <a:r>
                        <a:rPr lang="en-US" sz="1400" b="1" dirty="0" smtClean="0"/>
                        <a:t>$371</a:t>
                      </a:r>
                      <a:endParaRPr lang="en-US" sz="1400" b="1" dirty="0"/>
                    </a:p>
                  </a:txBody>
                  <a:tcPr/>
                </a:tc>
                <a:tc>
                  <a:txBody>
                    <a:bodyPr/>
                    <a:lstStyle/>
                    <a:p>
                      <a:pPr algn="ctr"/>
                      <a:r>
                        <a:rPr lang="en-US" sz="1400" b="1" dirty="0" smtClean="0"/>
                        <a:t>$302</a:t>
                      </a:r>
                      <a:endParaRPr lang="en-US" sz="1400" b="1" dirty="0"/>
                    </a:p>
                  </a:txBody>
                  <a:tcPr/>
                </a:tc>
              </a:tr>
              <a:tr h="428272">
                <a:tc>
                  <a:txBody>
                    <a:bodyPr/>
                    <a:lstStyle/>
                    <a:p>
                      <a:pPr algn="ctr"/>
                      <a:r>
                        <a:rPr lang="en-US" sz="1400" b="1" dirty="0" smtClean="0"/>
                        <a:t>Associates</a:t>
                      </a:r>
                      <a:endParaRPr lang="en-US" sz="1400" b="1" dirty="0"/>
                    </a:p>
                  </a:txBody>
                  <a:tcPr/>
                </a:tc>
                <a:tc>
                  <a:txBody>
                    <a:bodyPr/>
                    <a:lstStyle/>
                    <a:p>
                      <a:pPr algn="ctr"/>
                      <a:r>
                        <a:rPr lang="en-US" sz="1400" b="1" dirty="0" smtClean="0"/>
                        <a:t>$339</a:t>
                      </a:r>
                      <a:endParaRPr lang="en-US" sz="1400" b="1" dirty="0"/>
                    </a:p>
                  </a:txBody>
                  <a:tcPr/>
                </a:tc>
                <a:tc>
                  <a:txBody>
                    <a:bodyPr/>
                    <a:lstStyle/>
                    <a:p>
                      <a:pPr algn="ctr"/>
                      <a:r>
                        <a:rPr lang="en-US" sz="1400" b="1" dirty="0" smtClean="0"/>
                        <a:t>$234</a:t>
                      </a:r>
                      <a:endParaRPr lang="en-US" sz="1400" b="1" dirty="0"/>
                    </a:p>
                  </a:txBody>
                  <a:tcPr/>
                </a:tc>
                <a:tc>
                  <a:txBody>
                    <a:bodyPr/>
                    <a:lstStyle/>
                    <a:p>
                      <a:pPr algn="ctr"/>
                      <a:r>
                        <a:rPr lang="en-US" sz="1400" b="1" dirty="0" smtClean="0"/>
                        <a:t>$201</a:t>
                      </a:r>
                      <a:endParaRPr lang="en-US" sz="1400" b="1" dirty="0"/>
                    </a:p>
                  </a:txBody>
                  <a:tcPr/>
                </a:tc>
              </a:tr>
            </a:tbl>
          </a:graphicData>
        </a:graphic>
      </p:graphicFrame>
      <p:pic>
        <p:nvPicPr>
          <p:cNvPr id="12" name="Picture 11"/>
          <p:cNvPicPr>
            <a:picLocks noChangeAspect="1"/>
          </p:cNvPicPr>
          <p:nvPr/>
        </p:nvPicPr>
        <p:blipFill>
          <a:blip r:embed="rId2"/>
          <a:stretch>
            <a:fillRect/>
          </a:stretch>
        </p:blipFill>
        <p:spPr>
          <a:xfrm>
            <a:off x="151554" y="1908313"/>
            <a:ext cx="5741246" cy="3730487"/>
          </a:xfrm>
          <a:prstGeom prst="rect">
            <a:avLst/>
          </a:prstGeom>
        </p:spPr>
      </p:pic>
      <p:sp>
        <p:nvSpPr>
          <p:cNvPr id="13" name="TextBox 12"/>
          <p:cNvSpPr txBox="1"/>
          <p:nvPr/>
        </p:nvSpPr>
        <p:spPr>
          <a:xfrm>
            <a:off x="5892800" y="2819400"/>
            <a:ext cx="3098800" cy="1077218"/>
          </a:xfrm>
          <a:prstGeom prst="rect">
            <a:avLst/>
          </a:prstGeom>
          <a:solidFill>
            <a:srgbClr val="C00000"/>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285750" indent="-285750">
              <a:buFont typeface="Arial" panose="020B0604020202020204" pitchFamily="34" charset="0"/>
              <a:buChar char="•"/>
            </a:pPr>
            <a:r>
              <a:rPr lang="en-US" sz="1600" dirty="0">
                <a:solidFill>
                  <a:prstClr val="white"/>
                </a:solidFill>
                <a:latin typeface="Franklin Gothic Medium" panose="020B0603020102020204" pitchFamily="34" charset="0"/>
              </a:rPr>
              <a:t>General Commercial Litigation Matters</a:t>
            </a:r>
          </a:p>
          <a:p>
            <a:pPr marL="285750" indent="-285750">
              <a:buFont typeface="Arial" panose="020B0604020202020204" pitchFamily="34" charset="0"/>
              <a:buChar char="•"/>
            </a:pPr>
            <a:r>
              <a:rPr lang="en-US" sz="1600" dirty="0">
                <a:solidFill>
                  <a:prstClr val="white"/>
                </a:solidFill>
                <a:latin typeface="Franklin Gothic Medium" panose="020B0603020102020204" pitchFamily="34" charset="0"/>
              </a:rPr>
              <a:t>All Industries</a:t>
            </a:r>
          </a:p>
          <a:p>
            <a:pPr marL="285750" indent="-285750">
              <a:buFont typeface="Arial" panose="020B0604020202020204" pitchFamily="34" charset="0"/>
              <a:buChar char="•"/>
            </a:pPr>
            <a:r>
              <a:rPr lang="en-US" sz="1600" dirty="0">
                <a:solidFill>
                  <a:prstClr val="white"/>
                </a:solidFill>
                <a:latin typeface="Franklin Gothic Medium" panose="020B0603020102020204" pitchFamily="34" charset="0"/>
              </a:rPr>
              <a:t>750-1100 Billed Hours</a:t>
            </a:r>
          </a:p>
        </p:txBody>
      </p:sp>
      <p:sp>
        <p:nvSpPr>
          <p:cNvPr id="3" name="Frame 2"/>
          <p:cNvSpPr/>
          <p:nvPr/>
        </p:nvSpPr>
        <p:spPr>
          <a:xfrm>
            <a:off x="6378016" y="1632165"/>
            <a:ext cx="620662" cy="363690"/>
          </a:xfrm>
          <a:prstGeom prst="frame">
            <a:avLst/>
          </a:prstGeom>
          <a:solidFill>
            <a:srgbClr val="474747"/>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Frame 13"/>
          <p:cNvSpPr/>
          <p:nvPr/>
        </p:nvSpPr>
        <p:spPr>
          <a:xfrm>
            <a:off x="7140662" y="5049160"/>
            <a:ext cx="620662" cy="363690"/>
          </a:xfrm>
          <a:prstGeom prst="frame">
            <a:avLst/>
          </a:prstGeom>
          <a:solidFill>
            <a:srgbClr val="47474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3104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pPr algn="l"/>
            <a:r>
              <a:rPr lang="en-US" sz="3100" b="1" dirty="0" smtClean="0">
                <a:latin typeface="Franklin Gothic Medium"/>
                <a:cs typeface="Franklin Gothic Medium"/>
              </a:rPr>
              <a:t>Rates vs. Region</a:t>
            </a:r>
            <a:br>
              <a:rPr lang="en-US" sz="3100" b="1" dirty="0" smtClean="0">
                <a:latin typeface="Franklin Gothic Medium"/>
                <a:cs typeface="Franklin Gothic Medium"/>
              </a:rPr>
            </a:br>
            <a:r>
              <a:rPr lang="en-US" sz="2200" i="1" dirty="0" smtClean="0">
                <a:solidFill>
                  <a:schemeClr val="tx2"/>
                </a:solidFill>
              </a:rPr>
              <a:t>Non-Litigation  </a:t>
            </a:r>
            <a:endParaRPr lang="en-US" sz="2200" dirty="0">
              <a:latin typeface="Impact"/>
              <a:cs typeface="Impact"/>
            </a:endParaRPr>
          </a:p>
        </p:txBody>
      </p:sp>
      <p:sp>
        <p:nvSpPr>
          <p:cNvPr id="5" name="AutoShape 2" descr="data:image/jpeg;base64,/9j/4AAQSkZJRgABAQAAAQABAAD/2wCEAAkGBhIQERAQEBISExIVFRQUFBUUEhcQEhQXFRAVFRYUEhIYHSgfGhwjGhUYHy8gIycpLS0sFh4xNTAqNSYrLCkBCQoKDgwOGg8PGiogHyQuKTAqNSksKiwsLC8sLCovLiwuLiwpLCwpMiw0LC0sKS4qLCwsLCwpLC8pLCwsKSwsLP/AABEIAJEBXAMBIgACEQEDEQH/xAAcAAEAAgMBAQEAAAAAAAAAAAAABgcDBAUIAQL/xABDEAACAQICBgcEBwcCBwEAAAABAgADEQQFBhIhMUFRBxMiYXGBkTJyobFCUmKSssHRFCMzc4KD4dLwFyRDU2OiwpP/xAAbAQEAAgMBAQAAAAAAAAAAAAAAAwQBAgUGB//EADIRAAICAQIDBQgCAQUAAAAAAAABAgMRBBIhMUEFEzJRcSJhgZGhsdHwFCMzJCVCweH/2gAMAwEAAhEDEQA/ALxiIgCIiAIiIAiIgCIiAIiIAiIgCIiAIiIAiIgCIiAIiIAiIgCIiAIiIAiIgCIiAIiIAiIgCIiAIiIAiIgCIiAJjr4haalnZVUbyxCgeZnD0l0up4RSBZqlt1+yvvfp8pVz4/FZtUY9YVoqbNVb2R9mkg3t4W7zzuVaXMd9j2x+/oQSuw9sVllhZv0o4LD3AZ6pH/bXs/eYgel5HanTZf8AhYNmHM1SfgqH5z9ZToxhqVtSiKr/APcrAVWvzCnsr5CSSlgqxGy6jkNg9BMuzTR4Rg36v8Dba+cseiIoOm5wbPg1H94qfik6mB6Y6DfxKFVO9WWoPjqmdXEZJUcWazDkw1h6GRPOuj5GuyJ1T80Fl86e70tJYW6SXCdePRs1lC5eGWfgT3K9NMFiCBTroGP0HvSbwAa1/K87k81ZjgquHYpWXwO9WHMH8p1tEekHG0K1PD0L4hGIHUu1wBxKVDtpgDj7I4iTX6CtQ7yqfD3/AJI69RLdtmi/4mKhXDgH/PxmWccuiIiAIiIAiIgCIiAIiIAiIgCIiAIiIAiIgCIiAcvNcyrUzq0cO1Q/XLIlMerax9B4yMZppLiaIbWq6jDaV1KZAuL23H5ybV6ZYWEqfpAw2q9Y35D/ANFlLVbox3Js5uucoR3KT5+n2Pmj+muPxuK6hcUKdMAu7dTSYhQQLKCu8kgep4Wlr4WrdRtLbN5tc95sAPQShOjWmTiK5+yg9WY/lL3y6jqoJNp09mW8ljSJqtNttvzZtxESctCIiAIiIAiIgCcTSjPf2anZSOsYHV+yOLkfLv8AAztEyn+kLPr9Y4PtbF7lG79fMy5o6VbZx5Ir32OMcLmyLY7FPj8UMOrEJctVbeQoPaN+ZJsO8yycgyTWVERdWmoAVRuA/wB8eMhHRrlWsjVSO1Vc7fsobD460uvLMGKaARq7nZZjojamChEYPLEpgbJuBRPsSmTC0x1KIbeJkiAQLpE0YqV6Ip4akrszXLsyqtMDbfbtud2wHZeRvRfQ39mOqvaqH23tv7l5L3est2tT1haa2GyxUN7bZJ3ktmzoa7Vu3H5yrDFEAM34iRmwifGa207BI1m3SLgcOSDV6xhwpjXH3ti/GaynGPieCWqmy14hFv0JNEgY6XsMTYUqlu9kHwvOnhOkbBvbXL0u91uv3lJt52kavrfUsy7P1MVlwfw4/YlMTHh8SlRQ9NldTtDKQynwI3zJJik1jgxERBgRMVfEpTF3YKO8zkVtMcOpsGLHusPmZWu1dNLxZJJ/X5czeNcpckdyJxKOltFtwPwP5zoYXNaVQ2Vhrcj2T5A7/KR1a/TWy2wms/L7m0qZxWWjbiIl0iERPhMA+xOVidKsJTOq2IpX5BtcjxC3mMaX4Q7qpP8Abf8A0yVUWPjtfyZp3kfNHZiR+vp7gU9qtb+3U/0zW/4nZbcD9oJJNgBRrEkncAAm0zb+Ndz2P5Mx3sPNfMlMqbpHftV/e/8AkS1cPXDqHAYAi4DKUbzVgCPAiVL0jN2q/vtOXrfAl7yj2i/616nE6K0vVrnvpj8cvTDjsiUh0Tjt1/ep/JpeFD2RLFPgRb0/+JGSInPzbSDD4UXr1VTkN7nwQbZI2kssswhKb2xWX7joRIPV6W8JeyLUbvOqv53m3hukvCNbXFSmOZUOo8dUk/CRfyK/MuPs/UpZ2MlsTBg8dTrIKlJ1dDuZSGB8xMOb5mMNSasysyqLtq2vvA2Akc5MUmmnhm7E5rZ4q1eodGV+raovslW1TtUEH2rEG3IzNlWZLiKNOsoZVcXAa2sLEixsSOEGDHn2I1MPWYb9XVH9RC/nKE07xN2C8BLp0+xPV4Ko/JqfxqCUJpDX6xi07vZ1f9MpfvQ5+pl7aRaHRjggMPh/5an73a/OWYolfdFjhsLhz9gD7vZ/KWFOLPxMvx5IRETQyIiIAiIgCYsVilpI1RzZVFyf075lkI0+znVvTB7NMXPe5Gz0H4pFbZ3cclrSad32qHTr6Eb0o0nr46uuEonVDE9m/ZVRtL1SN9hw8ANs7GS5FQw9hSpipU41qgD1Cfs32IO5fjvkI0BvWrYqqd5KUweQ2sfXs+kufKctVFBttkdMMrfLi2Wtde1Lua+EV0XX1OPiMueqpDqrKeDKGHoZXulmir4YGtRBFP6abSF+0vdzHDw3XZqzUx+XrVVlYAgggg8QRukltUbI4ZW0mrs001KL4dV5lCaPaXV8vqa9Jr0yf3lInsOOPg32h8Rsl7ZDn1LG0Ur0TdWG4+0pG9WHAgyh9JMiOGrVqPBW7Pep2r8CJ1eijSM4fFNhmP7usCQOAqIL3HioI8hKGlslCXdyPQdraaF1a1EOeM+qL0mlmmZLRQsd9vSbPXDV1uFryuOkLOGCFQdpkHa2tlTtpqeJT6+S8/wecor3PL5Iy0cWcYzVqzN1VyEUGxqEGxJI3KDs2b9u623t4VWtakiovJVC/KczRbLdYU1+iqqB5CTmjhwosBL+l0lenhiK49X1b9SOyxzZEsflDttK7eYFm9ZxnLC6tvG4yyigMjukWUgrrqNo+XGUO1tBC6p2xXtR4+v70JtPc4y2vkzR0e0rIcUK5vfYjnffgrH5GTAG8qTOaNheTnQ3PP2ighY3cdlvFdl/PYfOadjayV0O7m8tcjOpqUXlHZzPMkw9M1HOwbAOLHgBKvxWbV82xD0TVNLDU7GpqbgCbKgH0mNjtOwWJtwPV6Rc2N3UHZTGqPeYAsfkPKRjoyBqJW5tWN/KmlvmfWeyjD+PR3q8T5e45Ll3tm3oiVUdFcEq6qYfW+0zuznv1tbZ5WkX0kyirhAatAv1X0lY6xS/ENxXx2jv4W9g8AqqNk/GY5UlVGVlBBBBHMEWIlarWW1z3NtrrklnTCSxjB54TNgKgevTFan9JCzKbc1KkWPwlnaLZdhk1cRg6CDXAIqdp2seALkleRAt3yttIcoOHq1qJ+gxAPMb1PoRJl0MZzsr4dtoRlde4ODceq38zOr2lHMFZFvH0wVNK8S2tFp4HWt2pVPSKe1W/mP+Iy4V3SnOkT2q38x/xGeR1vhRr2j4F6mj0TDt1/fT8LS76PsiUh0S+3X99PwmXVUxAp0mc7lUsfIXlmr/ABou6ZN1xSOBplpYMIhVCOstcnfqA7tn1j/mQjR7KVxP/OY29U1DrUqbEkFeFSr9a/BTstYm99kf0+zJqjBCe1UbteLGWXo1l4a2zsrYAcgBYD0Er1f3ScpclyPQ6r/R1Rqr4N+J9TKMEXXVFKmE3avVrq25atrSD6WaJGiDWorqr9NB7O36Sjh4bpbONx9DDJrVqiU1+0bX90bz5SvdKtP0xS1MLgaFSs7gqWCkkA7yqDaPFrWm+o7tx2vn08yHs7+RGxWQztzxzyx1/eZB9HdMKuWYgOpJpMR1tO+xhzA4MOB8txl7stHG0LE69Kqqm6krdTZgQRt5SgRoJiKj3xDCkPqrao/nbsj1MuLQah1NCnQGsVQaq6xubXvtPnGmhOEcSM9qXVXWbq+f3O/Wymm7pUcEsjB1OsRZgmpfZzHDdsEyZfl6UKYpUwQgLEAktbWYsRc8LkzZiWjknA07whq5filG8Jrj+2wf5KZ5+xy3npyvTDKykXBBBHMEWInnXSHKjhq9ag30GIU81O1T5gid/smxOE6n6/v0OdrI4kpkz6G8yBpvRJ203uPdfaPjrS2hPN+ied/sWLSqf4Z7FT3Sfa8jY+RnorB1w6KwIIIBBG0EEbwZzddS67W+jLVE90fQzxESkTiY61dUF3ZVG67EKPUz84tXKEUmVH4MyGoB36oYX9ZAM80OeqxfEY+rUbupKoHcq6xAHgJNVCuXjlj4Ns0nKS8KyTwZlRP/AFaf31/WfGzWiN9akPGoo/OVbWypMGmur1KnaA7YUCxvyEhelGd6xIAsJ0KtDXZHfGTx6FaeolF4a4nojDZhSqkinUpuRtIR1cjxsZUunmKJ/aDzqP6BiB8BJT0dpSoYaklFAC6I9RvpO7ICSx7r2A4CQnT8la+IpH65YeD9sfinntfhL2eWT0/Ya3WST54MXRIQXrrx10PqrD8peNEdkTz70bY3qsdqHdUUge8p1h8NaegMM11EkolmCKXaFbhfLJliIk5RK16TMrBqpUA9qmQfFG/RpVOXVTTxuGI3itT+LgH4GXb0jW1aJPKp8klKZVS63MKQG5X1z4J2vnYec5so/wB/A9RVb/t63eT/AOz0GmLvh7+AlbabEsfKT6gh/ZT3AH0P6SE6RUdYXnA7XzHXxk+W1Y+bOTpknU/Umuh4BQHmAfUSTyF9H2K1qKDivZP9Oz5Wk0nroSU4qS6nOaw8CYsTS1lIPETLBmzWeDMFZaQUbI3dMPRxjSHrLw1wfVf8Tb00qhEqeLfMzk9HNM7X+u5I8F7PzBnkewYNWPyWTpauWYo0+kPGWr4ikd+vfyZQw+Bmt0SYwLXrUTvNqi+XZb/5kj6VNGWcLi6Sksq6tVRtJUbnA42uQe63KVflmZth61OvT9pDe3BhuKnuI2T6hiOp0qUeaX1R5vLqtbfI9PUzsE/U4miuk1HG0Q9JwSANZCe2h5Mv57jOlj8xp0ENSq4RRxPHuA3k9wnBcJKW3HE6O5Yz0Ko6VqKrWqNxKof/AFt+QnF6JKZ6yvV4FkQd+rrE/iE/Ok+Kq5tiqnUgincazn2aagWW/NiBfVHHu2yaaFZAtIIiA6q895PFj3k7Z0tXbtqjT1SWSrTDM3MsSgeyJT3SH7Vb+Y/4jLjRbACU30h+1W/mP+Mzzmt8KK/aPgXqafRL7df30/CZbWkb2wdXwUerqD85UvRL7df30/CZb2eYc1MJWUb+rJHio1h8RJorNPwZ0tA0nW35r7lA6X1P3wPIg+hvLNwNTMKlP/lWwtBCL67M1WoQeVk1R8fGVbn7dY2tLM6LswGIwy0ye3S/dsONgOyfNbeYMq6VqWY5PUdrQlXtsSTx5rJjp6FUy3WY6vUxVU7xrMlPwJvrsPMeEkGEwNl6uhTWlT+qihB523nvMkFPKVBuZuJRA3CX41xhyR5+3UWXeOWft8jg4XRsXu20zs4fBqg2CbETcgEREASvOlDRM10GIpLerTFiBvdN9vEbSPEjlLDmLEUQwIMlptlVNTj0NJwU47WeYG2yw+jbT4YfVwmKa1PdSqHcn2HPBeR4bjs3ZdOOjwlmrYcBXO1l3K55jkfge7fK2rq9JilVSjDgwt6c/ET0HeU6yG18/qjnbZ0Syj1IrX2ifZQuinSPiMEBTuKtEf8ATc7VH/jfevhtHdLLyrpSwNYDXdqDcqi7PJ1uPW05N2gtr5Lcvd+C5DUQlz4epLiJr1MArb5go6Q4V9qYmg3hWQ/nPlbSLCoLtiaA/upf0vKndz5YfyJt0fM5Gl+XouHuB9NfkZQuk62dvOW1p50g4VqBpUXLtrA6wFkFr8Ta+/gJTONatinJp03e/wBVSR67p29NmmhqzhnzKFvt2ezxL60ApjqaR/8AHT/AJyOlvR4sq4umLlBq1AOKXuG/pJN+4907egaFaNJSLEIgI5EIARJTjMMKilTxnnba1YnFnZ0uolp7FZHoeYqVdqdRKtM2dGDL4g32z0RojniYvD06qHYRtHFWHtKe8GVZph0dPSdqmFHZO00zst7hPDuP+JwtHNKsTldUkKQp9ulUBVWtxB4HvHxlGtyoeJLgd3Uxq7QgpVPEl0f2/eB6MiV/g+mjBMoNRKyNxFlceTBhfzAmrmHSbWxQNLLcNVYnZ1hW5HeLdlfFmlp3w6PJyV2ffn2ltXm2sfvoafSxpGoY01PsKVPvE3b0sB5GRzo90fYE16gs9W1gd6pe4v3nf4ATewmhba4rYxhUq3utJTrop51G+me7d4ywNHckt22E1qreXOXNkur1MNkaKnmK6+Z3MHhLUtU8RaQHOcN1btTbyPMSzAttk4OkmSCst+I3EbxKvaOhWqgscJLl+ClTb3b9xDtEsb1FfUJ7DnZyDf53eks6m1wDKdxuFqUWIZSRzAv8JJdH9PQihK3aA2Bge15g75T0erlpl3OoTWOTJba1P2oE/mOvWCKWO4CcJ9OcKBsLE8rD9ZxM4zTFYsWpp1NL673UeIXex8reEuXa+MouOn9qT5Y5L3t8iKNLXGfBES0yzBsTWGHpG9z2jwUcWMl2hmVBAoAsqgAeU5WV6PKG1UBYk3dz7THv5Dulg5Vl4pKBN+z9EtJUo9epi6zfLJnxWFDrqmVnpN0bUqjM6qUY7SafZv4ra3wlqT8PSB3idOE5QeYvBA4p8ylMJowuCvWNSodWwGwLtJA3jxnJ0s0gLDVQk7N5JJ9ZcOkmFwz0atNqtFGI2a9RVswNxe55iUPmdRWcjZsJGwgjyI2Geg0M5Wwbm+K+xzdRFQktq4FrZBlSmlSo0RamoBvxckAl2PEnfeTjLsuFJQBKZ0F08OBZaVcF6G4EbXpeH1l7t/LlLswWNSsi1aTK6MLqym4I7pxtTp7KZe316+ZeqtjNcDPKa6Qx2q38x/xGW/i8R1aO5Vm1QTqopd2twVRvJlC6WVsZWeozYauuszNY0n2XYm26cfVptKKKPaCclGMVlm/0TDt1/fT8Jl2oLqPCee9EcyxWDqMy4WrUDWuuo6m4vYggHnyl0aL6QVsUutVwjYZbbNeoC7Hup6oIHebecmpn7Ki+ZZ09i2qDzn0ZT+neRHCYp1t+6cl6Z4WJ2r/STbwtznP0W0gfAYhaydpT2aiXtrLfh3jeD+su7S/RqnjKJRx3qR7SnmplG55o3iMIx1lLoNzqLi32hvXz9ZTtolXLdDke10uvq1NXdX8+Xr/6ehMkzqli6S1qLh1PqDxVhwPcZ0J5iyfSarhX16FVqbcdU7D3Mu5h4iTPDdNmJUAMtBzzKspPkrAfCWIapf8AJHPu7IknmqSa9/B/guqfAw3cpV+W59m2YkazLgsMfadaepVZeVIPdr/a2DvO6T/KadOmgp0gdUbySWZid7O52sx4kyzCe7jg5l1Kq4OSb93H6nSiIm5XEREAxV8MHFiJFc80NSqCCisOTAEeUl8WhPAKXzDoypgkqKie61x6MDOb/wAPSD/GqDxpg/mJer4dTvEwNlaHgJYjqro8pMjdUHzRTmH6Pk+niKx8Kar87zr4TQPBr7QxFT3quqPRFHzllDKKfITIuXIOE2esvfObMKmtdCDYfRrDp/CwtIH6zL1j/ee5m3T0XZzcyaLh1HCfsCV5ScnlvJIklyOZlGV9SJ1IiamTWxeCWoLESOY7RMG9hs5bx6SWRAIRQ0c1Dso0r8+qS/radIYKqw1dw5cPSSTVEWgy23zONg8hAN22mdhKYAsJ+ogwJ8K3n2IBycxyJKnDbODV0XKm4APiAfnJpPloayCK4fA1E9lVXwUL8psLk7ue2ZItUT7MJYBpYLLFpjYJuT7OBpjjzToimDY1Lgn7IHaHncDwJktcHZJRXU1nLbFs5GlXSImHVhR1Tb6Z2r/QOPidnjIlSweOzECrisQ9Gi21VN2dgdxFEEKo8dvdI0tb9pzClTbaiEvqncdQXAI5XtLZybKDU7bzoXWLSvZUuPV9StXF2rdN/AjVDQLBAdrr6p5tU1B6IB85o5r0d0WB6lGpngdZn9QxNxLWo5Yi8JmOEXlKb1VzeXJ/Mn7qGMYR5qzDLKuHfq6q2PA/RYc1MkvRvpi2DxK4d2vh6zBbHclRtiuvK5sD4g8JZelWiCYmmy2271PFW4ESg8zpNScDcwYD+oN+s7Ndy1VElPmv3JRlB02JrqepEfWFxOHmmRGqbzY0fxRdBedeeeOkRKnonqm4nVwWWMm8zsRAPyF2WnKzLIlqbbbZ14gFe47QVGNzSpt3lFJ+In5weiRpm9OmiHmqKp9QJYZEag5TGEbbnyIxgsie92JkhwuFCC0zxMmoiIgCIiAIiIAiIgCIiAIiIAiIgCIiAIiIAiIgCIiAIiIAiIgCQXpVdqdGjVUdkMyN3a4BU+qkeYk6mjnWWpiKL0qihlYEEf748b90n09vdWKeM4I7Ib4uJ5zy7HdTiqdc7QG7Vt+qws1vI38p6HyCuj0UemQysAQRtBHMSjdJNCq+FdurBq077CB2wPtLx8R8Jg0c0yxWAYik5Vb3am41kJ907Qe8WM699ENX7dUln9+RTrslT7M1wPRkSrcL00kD97hlJ5pVKj7pU/OZT0ymp2aGDZ3O4a5qH7qJcyg+z9Qua+q/JYWprfX6MsTMcclCk9WqbIgJJ/Id53ec8+YTBnG401Lfu6b9Y54axbWVB57fAGTHG4HMczIbHP8AsuHBuKYtrn3adzY/ac3HKdzKNH0ULSopq018yTxZjxJ5xvjp63CLzJ88ckMOySk1hIkejFEhBedyYMJhwigCZ5QLAiIgCIiAIiIAiIgCIiAIiIAiIgCIiAIiIAiIgCIiAIiIAiIgCIiAIiIAiIgCIiAIiIBzswyhao2iRrG6H34A+IB+cm0WgFeromFP8Gl/+SfpOlhsqqqLKNUclGqPQSX6o5RqzLk3zZjCRH8PkJO1zOzhsGqDYJsRMGRERAEREAREQBERAEREAREQBERAEREAREQBERAEREAREQBERAEREAREQBERAEREAREQBERAEREAREQBERAEREAREQBERAEREAREQBER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 name="AutoShape 4" descr="data:image/jpeg;base64,/9j/4AAQSkZJRgABAQAAAQABAAD/2wCEAAkGBhIQERAQEBISExIVFRQUFBUUEhcQEhQXFRAVFRYUEhIYHSgfGhwjGhUYHy8gIycpLS0sFh4xNTAqNSYrLCkBCQoKDgwOGg8PGiogHyQuKTAqNSksKiwsLC8sLCovLiwuLiwpLCwpMiw0LC0sKS4qLCwsLCwpLC8pLCwsKSwsLP/AABEIAJEBXAMBIgACEQEDEQH/xAAcAAEAAgMBAQEAAAAAAAAAAAAABgcDBAUIAQL/xABDEAACAQICBgcEBwcCBwEAAAABAgADEQQFBhIhMUFRBxMiYXGBkTJyobFCUmKSssHRFCMzc4KD4dLwFyRDU2OiwpP/xAAbAQEAAgMBAQAAAAAAAAAAAAAAAwQBAgUGB//EADIRAAICAQIDBQgCAQUAAAAAAAABAgMRBBIhMUEFEzJRcSJhgZGhsdHwFCMzJCVCweH/2gAMAwEAAhEDEQA/ALxiIgCIiAIiIAiIgCIiAIiIAiIgCIiAIiIAiIgCIiAIiIAiIgCIiAIiIAiIgCIiAIiIAiIgCIiAIiIAiIgCIiAJjr4haalnZVUbyxCgeZnD0l0up4RSBZqlt1+yvvfp8pVz4/FZtUY9YVoqbNVb2R9mkg3t4W7zzuVaXMd9j2x+/oQSuw9sVllhZv0o4LD3AZ6pH/bXs/eYgel5HanTZf8AhYNmHM1SfgqH5z9ZToxhqVtSiKr/APcrAVWvzCnsr5CSSlgqxGy6jkNg9BMuzTR4Rg36v8Dba+cseiIoOm5wbPg1H94qfik6mB6Y6DfxKFVO9WWoPjqmdXEZJUcWazDkw1h6GRPOuj5GuyJ1T80Fl86e70tJYW6SXCdePRs1lC5eGWfgT3K9NMFiCBTroGP0HvSbwAa1/K87k81ZjgquHYpWXwO9WHMH8p1tEekHG0K1PD0L4hGIHUu1wBxKVDtpgDj7I4iTX6CtQ7yqfD3/AJI69RLdtmi/4mKhXDgH/PxmWccuiIiAIiIAiIgCIiAIiIAiIgCIiAIiIAiIgCIiAcvNcyrUzq0cO1Q/XLIlMerax9B4yMZppLiaIbWq6jDaV1KZAuL23H5ybV6ZYWEqfpAw2q9Y35D/ANFlLVbox3Js5uucoR3KT5+n2Pmj+muPxuK6hcUKdMAu7dTSYhQQLKCu8kgep4Wlr4WrdRtLbN5tc95sAPQShOjWmTiK5+yg9WY/lL3y6jqoJNp09mW8ljSJqtNttvzZtxESctCIiAIiIAiIgCcTSjPf2anZSOsYHV+yOLkfLv8AAztEyn+kLPr9Y4PtbF7lG79fMy5o6VbZx5Ir32OMcLmyLY7FPj8UMOrEJctVbeQoPaN+ZJsO8yycgyTWVERdWmoAVRuA/wB8eMhHRrlWsjVSO1Vc7fsobD460uvLMGKaARq7nZZjojamChEYPLEpgbJuBRPsSmTC0x1KIbeJkiAQLpE0YqV6Ip4akrszXLsyqtMDbfbtud2wHZeRvRfQ39mOqvaqH23tv7l5L3est2tT1haa2GyxUN7bZJ3ktmzoa7Vu3H5yrDFEAM34iRmwifGa207BI1m3SLgcOSDV6xhwpjXH3ti/GaynGPieCWqmy14hFv0JNEgY6XsMTYUqlu9kHwvOnhOkbBvbXL0u91uv3lJt52kavrfUsy7P1MVlwfw4/YlMTHh8SlRQ9NldTtDKQynwI3zJJik1jgxERBgRMVfEpTF3YKO8zkVtMcOpsGLHusPmZWu1dNLxZJJ/X5czeNcpckdyJxKOltFtwPwP5zoYXNaVQ2Vhrcj2T5A7/KR1a/TWy2wms/L7m0qZxWWjbiIl0iERPhMA+xOVidKsJTOq2IpX5BtcjxC3mMaX4Q7qpP8Abf8A0yVUWPjtfyZp3kfNHZiR+vp7gU9qtb+3U/0zW/4nZbcD9oJJNgBRrEkncAAm0zb+Ndz2P5Mx3sPNfMlMqbpHftV/e/8AkS1cPXDqHAYAi4DKUbzVgCPAiVL0jN2q/vtOXrfAl7yj2i/616nE6K0vVrnvpj8cvTDjsiUh0Tjt1/ep/JpeFD2RLFPgRb0/+JGSInPzbSDD4UXr1VTkN7nwQbZI2kssswhKb2xWX7joRIPV6W8JeyLUbvOqv53m3hukvCNbXFSmOZUOo8dUk/CRfyK/MuPs/UpZ2MlsTBg8dTrIKlJ1dDuZSGB8xMOb5mMNSasysyqLtq2vvA2Akc5MUmmnhm7E5rZ4q1eodGV+raovslW1TtUEH2rEG3IzNlWZLiKNOsoZVcXAa2sLEixsSOEGDHn2I1MPWYb9XVH9RC/nKE07xN2C8BLp0+xPV4Ko/JqfxqCUJpDX6xi07vZ1f9MpfvQ5+pl7aRaHRjggMPh/5an73a/OWYolfdFjhsLhz9gD7vZ/KWFOLPxMvx5IRETQyIiIAiIgCYsVilpI1RzZVFyf075lkI0+znVvTB7NMXPe5Gz0H4pFbZ3cclrSad32qHTr6Eb0o0nr46uuEonVDE9m/ZVRtL1SN9hw8ANs7GS5FQw9hSpipU41qgD1Cfs32IO5fjvkI0BvWrYqqd5KUweQ2sfXs+kufKctVFBttkdMMrfLi2Wtde1Lua+EV0XX1OPiMueqpDqrKeDKGHoZXulmir4YGtRBFP6abSF+0vdzHDw3XZqzUx+XrVVlYAgggg8QRukltUbI4ZW0mrs001KL4dV5lCaPaXV8vqa9Jr0yf3lInsOOPg32h8Rsl7ZDn1LG0Ur0TdWG4+0pG9WHAgyh9JMiOGrVqPBW7Pep2r8CJ1eijSM4fFNhmP7usCQOAqIL3HioI8hKGlslCXdyPQdraaF1a1EOeM+qL0mlmmZLRQsd9vSbPXDV1uFryuOkLOGCFQdpkHa2tlTtpqeJT6+S8/wecor3PL5Iy0cWcYzVqzN1VyEUGxqEGxJI3KDs2b9u623t4VWtakiovJVC/KczRbLdYU1+iqqB5CTmjhwosBL+l0lenhiK49X1b9SOyxzZEsflDttK7eYFm9ZxnLC6tvG4yyigMjukWUgrrqNo+XGUO1tBC6p2xXtR4+v70JtPc4y2vkzR0e0rIcUK5vfYjnffgrH5GTAG8qTOaNheTnQ3PP2ighY3cdlvFdl/PYfOadjayV0O7m8tcjOpqUXlHZzPMkw9M1HOwbAOLHgBKvxWbV82xD0TVNLDU7GpqbgCbKgH0mNjtOwWJtwPV6Rc2N3UHZTGqPeYAsfkPKRjoyBqJW5tWN/KmlvmfWeyjD+PR3q8T5e45Ll3tm3oiVUdFcEq6qYfW+0zuznv1tbZ5WkX0kyirhAatAv1X0lY6xS/ENxXx2jv4W9g8AqqNk/GY5UlVGVlBBBBHMEWIlarWW1z3NtrrklnTCSxjB54TNgKgevTFan9JCzKbc1KkWPwlnaLZdhk1cRg6CDXAIqdp2seALkleRAt3yttIcoOHq1qJ+gxAPMb1PoRJl0MZzsr4dtoRlde4ODceq38zOr2lHMFZFvH0wVNK8S2tFp4HWt2pVPSKe1W/mP+Iy4V3SnOkT2q38x/xGeR1vhRr2j4F6mj0TDt1/fT8LS76PsiUh0S+3X99PwmXVUxAp0mc7lUsfIXlmr/ABou6ZN1xSOBplpYMIhVCOstcnfqA7tn1j/mQjR7KVxP/OY29U1DrUqbEkFeFSr9a/BTstYm99kf0+zJqjBCe1UbteLGWXo1l4a2zsrYAcgBYD0Er1f3ScpclyPQ6r/R1Rqr4N+J9TKMEXXVFKmE3avVrq25atrSD6WaJGiDWorqr9NB7O36Sjh4bpbONx9DDJrVqiU1+0bX90bz5SvdKtP0xS1MLgaFSs7gqWCkkA7yqDaPFrWm+o7tx2vn08yHs7+RGxWQztzxzyx1/eZB9HdMKuWYgOpJpMR1tO+xhzA4MOB8txl7stHG0LE69Kqqm6krdTZgQRt5SgRoJiKj3xDCkPqrao/nbsj1MuLQah1NCnQGsVQaq6xubXvtPnGmhOEcSM9qXVXWbq+f3O/Wymm7pUcEsjB1OsRZgmpfZzHDdsEyZfl6UKYpUwQgLEAktbWYsRc8LkzZiWjknA07whq5filG8Jrj+2wf5KZ5+xy3npyvTDKykXBBBHMEWInnXSHKjhq9ag30GIU81O1T5gid/smxOE6n6/v0OdrI4kpkz6G8yBpvRJ203uPdfaPjrS2hPN+ied/sWLSqf4Z7FT3Sfa8jY+RnorB1w6KwIIIBBG0EEbwZzddS67W+jLVE90fQzxESkTiY61dUF3ZVG67EKPUz84tXKEUmVH4MyGoB36oYX9ZAM80OeqxfEY+rUbupKoHcq6xAHgJNVCuXjlj4Ns0nKS8KyTwZlRP/AFaf31/WfGzWiN9akPGoo/OVbWypMGmur1KnaA7YUCxvyEhelGd6xIAsJ0KtDXZHfGTx6FaeolF4a4nojDZhSqkinUpuRtIR1cjxsZUunmKJ/aDzqP6BiB8BJT0dpSoYaklFAC6I9RvpO7ICSx7r2A4CQnT8la+IpH65YeD9sfinntfhL2eWT0/Ya3WST54MXRIQXrrx10PqrD8peNEdkTz70bY3qsdqHdUUge8p1h8NaegMM11EkolmCKXaFbhfLJliIk5RK16TMrBqpUA9qmQfFG/RpVOXVTTxuGI3itT+LgH4GXb0jW1aJPKp8klKZVS63MKQG5X1z4J2vnYec5so/wB/A9RVb/t63eT/AOz0GmLvh7+AlbabEsfKT6gh/ZT3AH0P6SE6RUdYXnA7XzHXxk+W1Y+bOTpknU/Umuh4BQHmAfUSTyF9H2K1qKDivZP9Oz5Wk0nroSU4qS6nOaw8CYsTS1lIPETLBmzWeDMFZaQUbI3dMPRxjSHrLw1wfVf8Tb00qhEqeLfMzk9HNM7X+u5I8F7PzBnkewYNWPyWTpauWYo0+kPGWr4ikd+vfyZQw+Bmt0SYwLXrUTvNqi+XZb/5kj6VNGWcLi6Sksq6tVRtJUbnA42uQe63KVflmZth61OvT9pDe3BhuKnuI2T6hiOp0qUeaX1R5vLqtbfI9PUzsE/U4miuk1HG0Q9JwSANZCe2h5Mv57jOlj8xp0ENSq4RRxPHuA3k9wnBcJKW3HE6O5Yz0Ko6VqKrWqNxKof/AFt+QnF6JKZ6yvV4FkQd+rrE/iE/Ok+Kq5tiqnUgincazn2aagWW/NiBfVHHu2yaaFZAtIIiA6q895PFj3k7Z0tXbtqjT1SWSrTDM3MsSgeyJT3SH7Vb+Y/4jLjRbACU30h+1W/mP+Mzzmt8KK/aPgXqafRL7df30/CZbWkb2wdXwUerqD85UvRL7df30/CZb2eYc1MJWUb+rJHio1h8RJorNPwZ0tA0nW35r7lA6X1P3wPIg+hvLNwNTMKlP/lWwtBCL67M1WoQeVk1R8fGVbn7dY2tLM6LswGIwy0ye3S/dsONgOyfNbeYMq6VqWY5PUdrQlXtsSTx5rJjp6FUy3WY6vUxVU7xrMlPwJvrsPMeEkGEwNl6uhTWlT+qihB523nvMkFPKVBuZuJRA3CX41xhyR5+3UWXeOWft8jg4XRsXu20zs4fBqg2CbETcgEREASvOlDRM10GIpLerTFiBvdN9vEbSPEjlLDmLEUQwIMlptlVNTj0NJwU47WeYG2yw+jbT4YfVwmKa1PdSqHcn2HPBeR4bjs3ZdOOjwlmrYcBXO1l3K55jkfge7fK2rq9JilVSjDgwt6c/ET0HeU6yG18/qjnbZ0Syj1IrX2ifZQuinSPiMEBTuKtEf8ATc7VH/jfevhtHdLLyrpSwNYDXdqDcqi7PJ1uPW05N2gtr5Lcvd+C5DUQlz4epLiJr1MArb5go6Q4V9qYmg3hWQ/nPlbSLCoLtiaA/upf0vKndz5YfyJt0fM5Gl+XouHuB9NfkZQuk62dvOW1p50g4VqBpUXLtrA6wFkFr8Ta+/gJTONatinJp03e/wBVSR67p29NmmhqzhnzKFvt2ezxL60ApjqaR/8AHT/AJyOlvR4sq4umLlBq1AOKXuG/pJN+4907egaFaNJSLEIgI5EIARJTjMMKilTxnnba1YnFnZ0uolp7FZHoeYqVdqdRKtM2dGDL4g32z0RojniYvD06qHYRtHFWHtKe8GVZph0dPSdqmFHZO00zst7hPDuP+JwtHNKsTldUkKQp9ulUBVWtxB4HvHxlGtyoeJLgd3Uxq7QgpVPEl0f2/eB6MiV/g+mjBMoNRKyNxFlceTBhfzAmrmHSbWxQNLLcNVYnZ1hW5HeLdlfFmlp3w6PJyV2ffn2ltXm2sfvoafSxpGoY01PsKVPvE3b0sB5GRzo90fYE16gs9W1gd6pe4v3nf4ATewmhba4rYxhUq3utJTrop51G+me7d4ywNHckt22E1qreXOXNkur1MNkaKnmK6+Z3MHhLUtU8RaQHOcN1btTbyPMSzAttk4OkmSCst+I3EbxKvaOhWqgscJLl+ClTb3b9xDtEsb1FfUJ7DnZyDf53eks6m1wDKdxuFqUWIZSRzAv8JJdH9PQihK3aA2Bge15g75T0erlpl3OoTWOTJba1P2oE/mOvWCKWO4CcJ9OcKBsLE8rD9ZxM4zTFYsWpp1NL673UeIXex8reEuXa+MouOn9qT5Y5L3t8iKNLXGfBES0yzBsTWGHpG9z2jwUcWMl2hmVBAoAsqgAeU5WV6PKG1UBYk3dz7THv5Dulg5Vl4pKBN+z9EtJUo9epi6zfLJnxWFDrqmVnpN0bUqjM6qUY7SafZv4ra3wlqT8PSB3idOE5QeYvBA4p8ylMJowuCvWNSodWwGwLtJA3jxnJ0s0gLDVQk7N5JJ9ZcOkmFwz0atNqtFGI2a9RVswNxe55iUPmdRWcjZsJGwgjyI2Geg0M5Wwbm+K+xzdRFQktq4FrZBlSmlSo0RamoBvxckAl2PEnfeTjLsuFJQBKZ0F08OBZaVcF6G4EbXpeH1l7t/LlLswWNSsi1aTK6MLqym4I7pxtTp7KZe316+ZeqtjNcDPKa6Qx2q38x/xGW/i8R1aO5Vm1QTqopd2twVRvJlC6WVsZWeozYauuszNY0n2XYm26cfVptKKKPaCclGMVlm/0TDt1/fT8Jl2oLqPCee9EcyxWDqMy4WrUDWuuo6m4vYggHnyl0aL6QVsUutVwjYZbbNeoC7Hup6oIHebecmpn7Ki+ZZ09i2qDzn0ZT+neRHCYp1t+6cl6Z4WJ2r/STbwtznP0W0gfAYhaydpT2aiXtrLfh3jeD+su7S/RqnjKJRx3qR7SnmplG55o3iMIx1lLoNzqLi32hvXz9ZTtolXLdDke10uvq1NXdX8+Xr/6ehMkzqli6S1qLh1PqDxVhwPcZ0J5iyfSarhX16FVqbcdU7D3Mu5h4iTPDdNmJUAMtBzzKspPkrAfCWIapf8AJHPu7IknmqSa9/B/guqfAw3cpV+W59m2YkazLgsMfadaepVZeVIPdr/a2DvO6T/KadOmgp0gdUbySWZid7O52sx4kyzCe7jg5l1Kq4OSb93H6nSiIm5XEREAxV8MHFiJFc80NSqCCisOTAEeUl8WhPAKXzDoypgkqKie61x6MDOb/wAPSD/GqDxpg/mJer4dTvEwNlaHgJYjqro8pMjdUHzRTmH6Pk+niKx8Kar87zr4TQPBr7QxFT3quqPRFHzllDKKfITIuXIOE2esvfObMKmtdCDYfRrDp/CwtIH6zL1j/ee5m3T0XZzcyaLh1HCfsCV5ScnlvJIklyOZlGV9SJ1IiamTWxeCWoLESOY7RMG9hs5bx6SWRAIRQ0c1Dso0r8+qS/radIYKqw1dw5cPSSTVEWgy23zONg8hAN22mdhKYAsJ+ogwJ8K3n2IBycxyJKnDbODV0XKm4APiAfnJpPloayCK4fA1E9lVXwUL8psLk7ue2ZItUT7MJYBpYLLFpjYJuT7OBpjjzToimDY1Lgn7IHaHncDwJktcHZJRXU1nLbFs5GlXSImHVhR1Tb6Z2r/QOPidnjIlSweOzECrisQ9Gi21VN2dgdxFEEKo8dvdI0tb9pzClTbaiEvqncdQXAI5XtLZybKDU7bzoXWLSvZUuPV9StXF2rdN/AjVDQLBAdrr6p5tU1B6IB85o5r0d0WB6lGpngdZn9QxNxLWo5Yi8JmOEXlKb1VzeXJ/Mn7qGMYR5qzDLKuHfq6q2PA/RYc1MkvRvpi2DxK4d2vh6zBbHclRtiuvK5sD4g8JZelWiCYmmy2271PFW4ESg8zpNScDcwYD+oN+s7Ndy1VElPmv3JRlB02JrqepEfWFxOHmmRGqbzY0fxRdBedeeeOkRKnonqm4nVwWWMm8zsRAPyF2WnKzLIlqbbbZ14gFe47QVGNzSpt3lFJ+In5weiRpm9OmiHmqKp9QJYZEag5TGEbbnyIxgsie92JkhwuFCC0zxMmoiIgCIiAIiIAiIgCIiAIiIAiIgCIiAIiIAiIgCIiAIiIAiIgCQXpVdqdGjVUdkMyN3a4BU+qkeYk6mjnWWpiKL0qihlYEEf748b90n09vdWKeM4I7Ib4uJ5zy7HdTiqdc7QG7Vt+qws1vI38p6HyCuj0UemQysAQRtBHMSjdJNCq+FdurBq077CB2wPtLx8R8Jg0c0yxWAYik5Vb3am41kJ907Qe8WM699ENX7dUln9+RTrslT7M1wPRkSrcL00kD97hlJ5pVKj7pU/OZT0ymp2aGDZ3O4a5qH7qJcyg+z9Qua+q/JYWprfX6MsTMcclCk9WqbIgJJ/Id53ec8+YTBnG401Lfu6b9Y54axbWVB57fAGTHG4HMczIbHP8AsuHBuKYtrn3adzY/ac3HKdzKNH0ULSopq018yTxZjxJ5xvjp63CLzJ88ckMOySk1hIkejFEhBedyYMJhwigCZ5QLAiIgCIiAIiIAiIgCIiAIiIAiIgCIiAIiIAiIgCIiAIiIAiIgCIiAIiIAiIgCIiAIiIBzswyhao2iRrG6H34A+IB+cm0WgFeromFP8Gl/+SfpOlhsqqqLKNUclGqPQSX6o5RqzLk3zZjCRH8PkJO1zOzhsGqDYJsRMGRERAEREAREQBERAEREAREQBERAEREAREQBERAEREAREQBERAEREAREQBERAEREAREQBERAEREAREQBERAEREAREQBERAEREAREQBER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 name="AutoShape 6" descr="data:image/jpeg;base64,/9j/4AAQSkZJRgABAQAAAQABAAD/2wCEAAkGBxQREhUSEBQWEhQVFxYUFRgYFxkUGhgXFRQXFhYXGBcYHCggGBslGxQUITEhJSorLi8uFyAzODMsQyotLisBCgoKDg0OGxAQGywkICYsLCwsLCwsLCwsLCwsLywsLCwsLCwsLCwsLCwvLDQ0LCwsLCwsLCwsLCwsLCwsLCwsLP/AABEIAIEBhQMBEQACEQEDEQH/xAAcAAEAAwADAQEAAAAAAAAAAAAABQYHAQMECAL/xABDEAABAgMEBgYIBAUDBQEAAAABAAIDBBEFBhIhBzFBUWFxEyJygZGhFCMyUmKxssE0QlPRM4KSouEXJMJDc7PS8Bb/xAAbAQEAAwEBAQEAAAAAAAAAAAAABAUGAwIBB//EADcRAAICAAMEBwcDBAMBAAAAAAABAgMEESEFEjFRMkFxgaGx0RMiYZHB4fAUM0IGFVJyIyQ08f/aAAwDAQACEQMRAD8A3FAEAQBARk/eCXg5RIra7h1j3htad6kV4S6zox+hyldCPFkHMaQZdvste7+lo+alx2Va+LSOTxUepM8v+pEP9I/1j9l0/tMv8vA+fq1yPRA0hQD7UN45Fp+4XiWyrFwaPqxcetEpK3ulX/8AUwH4wW+erzUeeBvj1Z9h0WIrfWTMGM14xMcHDe0gjxCiSi4vJrI6pp8DsXw+hAEAQBAEAQBAEAQBAEAQBAEAQBAEAQBAEAQBAEAQHBKAqds3mjtcWQJaJlljLQfAA08fBRLLbuEId7y9SBfdieFVfe2vLMrb73zH6xH8rP8A1UD9XZz8inltC9ab3gvQ89jXln52ZECBHIA6z3YGZNH8utd6J3Wy6WS7iZg54q+XvTyXYvQ1WXYWtAccRAoTvO9WZdLQ7EPoQBAEAQBAEAQBAEAQEZbNtw5ZtXmrjqaNZ4ncOKkUYadz04czlZbGC1M4tq9ceZd0cOueQYz77T35K6hhqMNHfn82Q3Oy15I99kXBixaOmn9GD+VuvvUO7asnpUsvi+P58zvDCxXSLPK3Hk2a4eM73ElQZYq6XGb+fod1XBcEel90pMinQMXhXWLhJ/Nn3cjyIqf0eSzx6rFCOyhqPAqRXtC+HXn2/mZzlRB9RS7duzMyVXH1sL327O0NitcPtCu73ZaPwItmHcdURcpazoZxwnuhu3tNK89/epk6ozWUlmjim4vQuF3NJFXthTba4iGiIwZ1OrGwfNvgqnFbNjFOdb7n6+vzJlV7ekjSAVTkoIAgCAIAgCAIAgCAIAgCAIAgCAIAgCAIAgCAIAgCAIDCbRFC/tP+orOS6T7TFT6b7X5k1oYb/uZk/Azzc5WuC4PuNDs3g+41xTi0CAIAgCAIAgCAIAgCAiLxW0JZmVDEd7I3b3Hh81KwuGd0vguJxut3F8TJrTnokxFwMq+I804kn7LQZww9e89EiBGLskaZdG6zJNgLgHRnZucdnALOYjETunvS7lyLKEFBZIsi4HsIAgCA4c2oocwgMY0k2XBgzTYcrXHEGJ8NuppJ6tNxOZpyO1X2Bun7Fysei4Mh2wW/lHiWi4VxhAAjzIxRTm1p1N/yq7F4x3PJdHz7TvXWo9poChHUIAgCAIAgCAIAgCAIAgCAIAgCAIAgCAIAgCAIAgCAIDCLSPWf2n/UVnJdJ9pip9N9r8yc0L/iJrsM+pytcFwfcaHZnRfca2pxaBAEAQBAEAQBAEAQHXMRgxrnuNGtBcTwAqV6jFyaius+NpLNmRXktd0VzojtbtQ3NGoLT4ahVxUV1FVOTnLMltFVj4i+beK54If3Kq9qX701WuC8ydh4ZLM0tVRICAIAgCAIDxGyYPSGKYbekOeKmdd6+uTaybPmSPavh9CAIAgCAFAcA11IMsjlAEAQBAEAQBAcVXzNA5X0BAEAQBAEAQBAEAQBAEBgtpHrP7T/AKis7LpPtMTPpvtfmT2hb8RNdhn1OVpguD7jR7N6L7jXFOLMIAgCA6zHbqxNrzC+Zo9bkuR2L6eQgOHOAFSaAID8MjNd7LgeRBQH7a4HVns8EBWb/TuCA2GNcR2fZbmfPCrHZte9Y5cvqRsVLKOXMya2Iy0CWSIMTaLoyXQycFm3ACeZFSsldPfslLmy1iskkTC5noIAgCAIAgCAIAgCA8FrWtDlm4ohz2NGs/44rnZZGC1JOGwtmIllBd/UUOavXNzbzCk24ezs5vP2ooysttfu6IvHg8FgYqV73pcvt6n7FyJuL1o0cV4kvPiSvX6XPjI5f3yENKqkl2+iI207pzksOkbSK0ZksqHDjTX4LzLDyjrHUm4fbOHue5bHd8V9jzWXfKZhezELwNbIlXjlU9YeK8RtnElX7Kw9vGOXxWn2NCuxeyDO9UerjAVdDJrltLD+YeY2hTK7VMzWO2ZbhdXrHqfryZYV0K0IAgIi0rbbDBw0NNp1f5VJjNsRre5St58+ru5k2nBuWstCIhxpqZzhg4PeccDTyA1rjHBY3E+9dY4rl9lkjo7qKtIRz/OZ2Gw5gZ1hu4VI86L5PYCy92zX4r7n1bQ5x8Ty9PEhOwuxQ3c6A8qZFVN1eKwMsm2uTT0f5yZLg6r1mtfg+JJydvEZResPeGscxtU/CbdnF7t+q5rj3rr7vEj24BPWvR8iehRA4BzTUHUQtPCcZxUovNMq5RcXk+J+16PgQEJb15oMrUOON/ut2do/l+fBS8PgrLtVouZxsvjDTrKuLyz81+GhYW7CG1/udr8ApbqwdLym3J/D8+pyUrp6rQj7Qta0IGcwYrBv2eIyCkUxwdukEs+TOU/bR1bPMbzxyKiO/wAVI/R1f4o5+2nzP1L2haUduKXfFe2tKhwNDuO5cLf0dUt2cdew6wV0lmmWG7dkWg8h81MRGNGeDFmedFX4jE0vSqCXxZJhXJayZeQoB2MCtM9Z/af9RWdl0n2mJn+4+1+ZYNCn4ia7DPqcrXB8H3Gj2b0X3GuqaWYQFWvLfBkvVkKj3jIk+y07svaKjW4hR0jqy4wOyZX+9ZpHx+xXIElaFoDG55ZDOrFkKcGDJeFTZPWbJc8dgsK92iG811/fVvyE5cSZYKw4jIh932a8ijwvJnqrb0G8rK8lzT+j9Svy9pzEs8ta58F7Tm3ZXi05FcE5QeXAt3Th8TBSyUovr+/FF8uffVs07oI4DI/5SMmxKa6bnbad43CZVdvaPiZ3aWyXh17WvWHivt8fn8beRXI5ruUpAOs6I1sFzGDHCERwFWirnPZ1a1/MzGK7EBI2NJmDDLD7zjXfiNS7vNT3oClaSI/r4bNjYeLvc4g/QFe7Lj/xt/Hy/wDpAxb95L4GeT5q7vVpLgcIH0DJikNg+FvyCxxbHcgCAIAgCAIAgCAIDx2tPtgQzEdnsaN7jqH/ANuXiyahHM74ah32KC7+wyS3J+JMxmwwcUSK4N5V3cAKqvWds9TYVxrweHdmWiX582and+xmSkJsNgzp1jtJ25qyjFRWSMZddO6bnN5tkovpzCAy7SbdwQSJyAKNcQ2M0agTk1/ecjxI4qNfX/JGn2Fjm/8Arzf+v1X1Xf8AAobZpzHNiQ3Fj2nE1w1gjao60ZpJ1xnFwks0+o2+5l4RPywiZCI04IrRseBrHAggjnwU6Et5ZmBx+EeFucOriuwnl7IRD2zPUqxpyHtfss/tbHZZ1Qfb6epPwtGfvPuIOxJT0qK5z84UM6vedx4LzsXCJ53z48F9X+fE6Y63dSrXa/QuYFMgtEVhygPNaEk2MwteOR2g7wuV9MLoOua0Z7rslXJSjxKTEY5jnQ362mnPcVgcVh5Ye11y6jR1zVkFOPWeuxbW6GIGPPq3mh+EnUf3VlsbHOmz2Un7r8H+cSNjcN7SG/HivFF0WxKIgr12z6PDwsPrH1p8IGt37f4UzB4f2ss3wRwvt3FpxM9sCT9NnAx5JY2r38aHbzKtsda6aco6N6dxFw8N6WbNcgwmsAawBoGQAWdLE4jwWvaWvAc0ihBzBCJ5aoGOXxsD0KPRleiiVdD4e83uqO4habAYn21fvcVx9Suvr3JacDyXctx8lHEQEmGSBFb7zd/Max4bV0xeGV8MuvqPlVm48zcIcQOAc01BAIO8HMLKvQsj9ID5/tM9aJ23/UVnpdJ9pip/uPtZYtCf4ia7EP6nK0wfBmi2b0X3GvKaWZXb32x0LOjYaPeCSfdbq8Tq7io+Is3Vki02ZhPaz35cF4v7FHuhZwnZsl4rCg0cRsJOoLjhoZveZbbZxDppVMeMuPZ9zWWtAFBkApxlTlAZ/pZk2NhQ5gUEQP6M73NLXHvoW+ZUbERTSZof6fukrJV/xaz7GsvP0MiiWk5rw9ji1zSHNI1hwNQVyjHI0ds4yTi1mnxPou7lpelS0KORhL2AuGqjvzDxqpqeazMBdWq7JRTzSZJL6cggMx0k5TbeMJv1vC0Gy/2X2vyRX4rp9xRZ0KzOETe7FmBEl4LxqdDYfFoWOnHdk4vqZbJ5rM9q8n0IAgCAIAgCAIAgKDf20qxhCByhtqe07P5U8SoOJlnLLkaXY+Hyq3+b8F9yp3J9ZakKueEPcOYbT7phlqTNtvdwmS5r1+htSnGOCAIDy2nJNjwYkF/sxGlp7xr7ta+NZrI6U2yqsjZHinmfO0eEWFzHe0xzmO5tJB8wq/LJn6RCanFSXBrNd5Z9EtqmFPdCT1Y7S2nxsBc0+GNSKXk8ig27SpUqfXF+D088jZ5mLga524Er3iLfZVSnyRla470lEplpR6NJ2n7rC2Scnr1l9VHUmLjspKg7XOcT40+y2ezo5YaHZ9Soxrzvl+dRYFNIoQBAVm9krRzIo29Q/MfdZn+oaNIWrsfmvqW2zLOlDv8AUq1o6qrOVcS3iXq7M700sxxzIGE825L9AwdvtaIzfHLy0M1iq/Z3SivzPUoV9Z0vmoo2Mowcg0E/3Fy1mArUaY/HUpMRLOxjRW8elRgdZhgjudn8wuG117sX8Wd8L1mpKjJgQFX0jSIiybnU60JzXjlXC7ydXuU/Ztm5elz0OGIjnDsMemzktIyBE2m4MwXyEuTmQzD/AEkgeQWUxayvnlzLOvoIsCjns+fbT9uJ23/UVnpcX2mKn+4+1lk0J/iJrsQ/qcrTB8GaPZ3Rfca8ppZGUXtn8ceMa6nFg5M6vzBPequ6W9Nm02bRuUwXwz+epLaIWjo5h23pAO7AFMw3QKj+oP8A0R/1+rLlalswJYVjxGs3CtXHk0ZldZWRjxZV4fCXXvKuLfl8+BSLV0jPeejkYRJ1BzhiPc0ZDvJ5Lg7pS0gi6r2PTQt/F2JfBfmb7kRDbnT9ouESciOY34jUgHY1upvcF6jVJ6yZ9s2xRRH2eFhpz4fd9+RcLB0eyktRxZ0r/efmuyikUt+Muu6ctOXBFrhsDRRoAA1AZL0RT9IAgM90qy1DAijV1oZ55Ob/AM1dbIn0odj/ADwIeLjwZnscVV0REaroxtHpZQQyetBcWHsnrN8iR3LNbRq3Lm+p6+pY0Szh2FvUA7BAEAQBARUW8cq0lpjsqMjQ18wpCwlzWaizm7oLrPz/APppX9Zvn+y+/pLv8T57aHM/D71yY1x2Dx/ZFg73/Fn320OZ67LtqBM4vR4giYfapXKvMLnbTOrprI9RmpcDLL4RyZyYr71PBrQFT3dNm72ZD/q19n1ZHXDj4LTg1/NjZ4sJHyXbDvJnPbUN7CyfLJ+OX1NzU0xQQBAEBhF/pbo5+YAyBcHj+djXHzJUKxZTZvtk2b+DrfJZfJteRE3MiEWjLU/VHyNV7r4ojbWf/Xn+daN+tx1ILv5fqCjbYbWDll8PNGTwazuXf5FNtI1YVjU9S9gtSwXGfWVA917h51+622zJb2Gj3rxKXHrK993kWFTyGEAQEZeKHigO4UPmPsSqvbMN/Bz+GT8fQl4GWV6KDaho1YunpGjiWbRw+su/hENPALb7L/8AOu1lDtP9/uRS78wjDnYoOp+F7eIc0V/uDh3LcbPmpYePw0M5iI5WM8d0LQEvOw3uNGuPRu5Pyr44V9x9PtKWlxWvyPVE92SNrWXLEICKvSR6HMV/Sf8ALLzUjCfvw7Uc7eg+wwaedU4W5kmgHE6lqJyUVmyvgjd7pyBl5SDCOtrBXmcz81k7Z783LmyzislkS65n0+fLT9qJ23/UVn5cX2mLn+4+1ll0JfiJrsQ/qcrPB9ZotndF9xrymlkYZasX1kUH9SJ9ZVTLpM/Q8PH/AI4P4LyJbRzDiRvSJeFHdLmrYhLA2rhm0ipBI1DVQqZRqssyl201VZC1wUtGtc8tNeCa59ZZIWjeFixRY0SKSampzPM6yuiohnmVk9tYpx3YtRXwXlxLTZliwJcUgw2t40z8V1SS4FXOcpvek838SQX08hAEAQBAQl8rLMzKRGNFXtGNnaZnTvFR3qVg7vZXKT4cH2HO2G9FoxQOqtUVhN3Ltv0OZDnGkKJ1InAVyd3HyJULHYb21enFar0O1Nm7LXgbUDXMLMFicoAgCArV47AmJslomTDhe40UB7W13eacFLoxKp1UE3zZynXv8WQTNGm+Yd3AKQ9q3cl4+p4/TQ+JX702YJGKyEHl4cwPqRT8zhT+1T8HbK+DlLn1Ea6tQeSKnaU3U5Kd0UeIo3a61kQ5aAxsMUJaC47SSKrJWWSsk5SepZxSSyRmukiXMKee7ZFa2IPDAfNvmq2+OU8zb7EtVmEUeuLa+v1KpLzRgxocYa4b2v7mkEjwqvNbyZPxVPta5Q5po+iZeMHta9pqHAOB4EVCsT87aaeTOxD4EAQGI6Unj0+LwbDB54AfuFEt6Zt9iaYOPa/MjtFkiY9pMdTqwg6ITxoWj5nwXStakHbV2VW7zflqbpa0LFBeBrpUd2f2XLH0u7DTguOWnatUZzDz3LYv4lHiuxNKwSepo0siTuNHwuiQjto8fI/ZarYdycZV9/0ZV7Tr1jPuLgr8qggCA8VtH1ETl9woG03lhLOwkYT96PaZlb0ajaLFYaOcszUVovFwpQw5NldbyX+OpbvB1+zpjH81MzjbPaXykuz5aHnv9dwzcIRIQ9dDrQe806289o/yrfA4v2EspdF8fUr7qt9acTIHvIJa8EEZEEUIO4haSMk1miA45Gn3Kvox7GwZpwY9oo17j1XgasR2O561R4zZ8k3OpZrly+xLqvWWUi6OmmAYi9obvLgB4qrUJN5JEneXHMz/AEgXrY+H6PLnEHEY3DbQ5NbvzpnwVxgMG637WzTL8zZDut3/AHYnmuFcpxeJqaFKZw2H5lR8bjva+5Dh5/Y7VVburNPVadwgPny0vaidt/1FZ+XF9pi5/uPtZZNCX4ia7EP6nKzwfB9xotndF9xr6mlkYhfKX6GdjsOQc7pG8RE63zLh3KtujlNm+2XarcJB8ll8tPI8l1LW9DnIcYmjD1InYfkT3HCe5e6p7rPm08I8RRKK48V2r14G8tNRUZgqeYI5QBAEAQBAEAQGQ6RbvGWjGPDHqYpqafkedY4A6x3jctBs7Fb8fZy4rxX2IV9WT3lwKo19VZkbI0O4N7g0NlZl1BqhPOrgxx+R7typtoYFtu2tdq+vqSqLv4yNGVKTAgCAIAgMt0qj/dQ/+yP/ACPV9sv9p9v0RBxPSXYZxOa1Yz4HOB9JyX8NnZb8gsgWRV9JN3zNS+OEKxYNXNG1zT7beeQI4hcrYbyLXZONWGuyl0ZaP4cn+dTMU6Sqh5ZG2zzNc0U3gEWB6JEPrII6lfzQq5U7NacqKXTPNZGQ23gnXb7aPRlx+D+/H5l9XYowgPxGihjS5xDWtBcSdQAFSSh9jFyaiuLPnC9trekzEWKAfWPJaNtPZYKb8IaFE6UszfVwWFw8a31LXzfia1oruwZOX6SIKRY3WdwbsCkxjkjGY7E+3tzXBcPXvLwvRDM/t+VMvFI/I7Np+Y7ljNp4F0WtxXuvVen51Ggwd6tr14rj6nmkJvoorYrdhzG8HWPBRcHiXhrVP59nWd76lbW4P8ZosCMHtDmmoIqFu4TjOKlF5pmalFxeT4nYvR5CAg71zgZCwVzdmeQz+dFQ7exCjSqVxk/Ba+ZY7OqcrN/kZ7IyTp6ZDG+wDVx3NCg7KwW/JN8Fx9C1xuJVFeS6T4eprcGGGtDW5AAAcgtYZk/aAgreunLTmcVlH++3qu76a12qxFlXQZ5lCMuJWv8ATJrTVkd1OIBU1bVtS1S8fU4vDQZU5iMGOe0GuFzmg0pXCSK+Sua4ycU5cciBJJNpEpo5s9kxNPfF63RNDmg7ySK91PNQNqzlGEYrg88+4lYWKzbNaVETQgCA+e7T9qJ23/UVQS6T7TGT/cfayy6Eh/uJrsQ/qcrPCdfcaHZ3Rfca+phZGf6WLDMSG2bhiroQIiU2w9df5TXuJXC6GazL7YeNVdjplwlw7fv55GVCIComRr08zSdHl82ta2UmnUp1YMQ6qbIbzs4Hu3Vk1W/xZmdr7JbbvpX+y+q+q7+zTFJMwEAQHFUBygCAIDonZRkZjocVocxwoQV9jJxea4nxrPRmN3uubFknGJCBiwNhGZZwcPur/C7QjZ7s9JeDIdlDWq4FbhTIOtWSZHcS6XYv1ElwIcX10IZCp67R8JOscD4hV+J2fC33o6PwZ2rvlHR6o0WyryS0xTo4rcR/I7qu8Dr7qqltwltXSXf1EuNsJcGSyjnQIDgmmZQGR6UbThvmGdE9sTDDDXFpDgDjcaVG3MLQbNrlCp7yy1IN7UpaGdRo9SpkpZnlLI+nJL+Gzst+QWTLA7kBmt/NHZiudMSVA85vh6g47XN3O4bVynXnqi72ftZ0pV26x6n1r1XkZlDmI0pGBIfAisNRUYSCMtuRHkarhk4s0kbacTW46Si+P51eZql39KUB7Q2cBhPGtzQXsdxoOs3lnzXaN3Mz+J2DYnnQ95cno/R/mhNTGkKz2Coj4+DWPJ82geK9e1iRIbFxknluZdrXqUC9N9Y9pf7eThPbCJzAzc/djIyaPhr37FzcpT0RcYfB4fZ3/LdJOfV8OxcW/iTlxdHPROExO0c8ZtZsbz4rpCGRUbQ2nLEvdjpHxfb6GmBdCqCA8dqWcyYhlkQcjtB3hcrqYXQcJrNHSq2Vct6PEzq1rKjSjusC5mx4GXfuKy+L2VZVrHVc/VF9h8bVasno/wA4Huu/eXouqesw6xXVxC5YLH24T3Ws48uXZ6H3FYKN2vB8/Ut8G8EBwrjw8CD9lfQ2zhJLWWXamVEsBenwzPLP3ohMHU658B55qPftymKypTk/kvU61bNsk/f0RU4kOYtCIcAOEnrPOTQNwULD7OxGKs9tiNM/zJL87ybPFU4aO5Xq/wA4su9g2LDlIeBmZPtO2k/stNXXGuKjFaFLbbK2TlJ6kmvZzCAIAgMVvhZxlZmI0jqvJew7C1xrTuJotRgr1bUn1rRlZdW4yZGWXaD5eKIsB2F47wQdbXDaCpFtULY7s1oeYycXmjW7rXshzgwn1cYDNhOveWHaOGseazmLwU6Hnxjz9SfVcp9pYlCOx4LbtRkrBfGiVIaMgNbjsaOa8WT3I5nO2xVxcmfO09aTnEkMJqSTkdZNVUKqT1Zm44OcnvSJK5V6nyEZ0ToS9r24XNzbqNQQaHVns2qRU51PRZk6h2UZ5LM1S7t/mzkQQ2S0YV1uyLW8ySD4BTK7XP8Ai0WNV8rP4tFxe0EEEVByI4LsSTHb86PokBzo8k0vhHMwxm5m/CNreGxR51daNLgNsppQvev+XPt9fmUFs3Q0dkRkQcvELi4mhhemsyzWFfyZlQGsiB7BqZEGMAbgahwHAGnBe4zlEh4nZ2ExL3pLJ81p9vAsQ0vPAzl4ZO8RCB4YT8179s+RXP8Ap+nqsfy+52Wfei07TcGS7Wy8M+1Ea01A4OfXxAC9Jzl8CNfTs/BrrnPk3p35eWZpFkWeIEMMxF51uc4klztpJOZPErqlksiisslZLel9u5dSPavp4CAIAgOHNBFDmEBTrf0dy0wS+HWA87W+yTxbqUunG21aZ5r4nOVUZFKn9G05CPqiyMOBwnwKsK9qx/kmvE4yw76iKiXdnmZOl391D91JW0aH1+DOTw8uR6pQWnDyhtmG8A4geFaLxPE4OXSyfd9j6qrVwzJWALZfkOmHN1PNcHfgVwjn3ep7Vd3M7nXPtOY/jxcviiOf5Erz/caYft1+S9T7+nk+kz3SeilhzmIzncG5D91ws2ldLhkjpGiKLHZ1xJKDQtghxG12ZUOd9k+lJnRRS4IsrW0FBqGS5Ho5QBAeK0bJgzApGhsiDiAUPUZSi84vJldj6NpBxqIRb2XELzuR5EuO0cVHhN+fmcy+jmRYa9GXdokpuR5Ce0cVLjY/LyLFIWXBgCkGG1nIfdeiG2282exD4EAQBAcOaCKEVCAh5y68tENTDDTvacPyXGzD1WdKKfcdoYi2HRk0eQXMgDU6J/V/hR/7bhc89xePqdf12I/y8vQ9ctdiWYa4MZ+Il3kpFeHqr6EUu44zvsn0pNkvDYGijQANwyXY5H6QBAQtu3lhStQeu/3Rs7R2fPgpeHwc7tVouZxsvjDTrKLN32m5h+CWFODG1Pe51fKisnhMLh1na8/zkiOrLbH7p3Q7sWlMCsaMWA7HPcfKq4vaFEP26/Jep7WHm+lI/X+l73ZvmM+X7ry9q2dUUe1ho8yqXiuzHkHdcY4ZPViN1cj7pVhhcbC7Tg+XocLKXHsI+DMlpD2Etc0gtINCCNRBU1pSWT4HDgzYbjXl9NhEPoI0OgfsxA+y8DZWhqN45LNY3C+wnpwfD0LGmzfWvEskRgcKOAI3HNQjqdPoEL9Nn9IQD0CF+mz+kIDshQGs9lobyACA7EAQEJa905SaNY0Fhd7wFD4hfGk+J1rvsr6EmiAdoqkCcmxB/O79153IklbTxX+fgvQ91n6O5GCQRCxEasRxfNfVFHKzGX2aSm/LyLPLy7YYwsaGgbAKL0RjtQBAEAQBAEAQBAEAQBAEAQBAEAQBAEAQBAEAQBAEAQBAEAQBAEAQEJey2PRoPV/iPOFnDLN3cPMhS8HR7WevBcTjfZuR04mRzsV8aK2EwkuiOArrNXHMnfvWglJU1ufJEGEd6WRsN3bBhycIMYBip1nbSduay9lkrJOUnqWcYqKyRLLwfQgOqZl2xGlkRoc1woQRUEL6m080DHb8XW9BiB8KpgxCcPwu14D3ZjkVosBi3dHdl0l4og317rzXA69Gs2WWgxo1RGvYfDEPNq87TinTnya9D7h+kbWs8TQgCAIAgCAIAgCAIAgCAIAgCAIAgCAIAgCAIAgCAIAgCAIAgCAIAgCAIAgCAIAgCAIAgM50oxi2LBGzA6nPEK/8Vd7JScJdqIWL4optgxwydgRH+yIgqefVr5qdjIOVEkuXlqcqXlJG8LLFkEAQBAVDSkW+hZ6zEZh55k+VVY7Lz9v3M4YjoFG0WSJiz3S06sJpJPF2Q8qqXtSxKChzfkc8PHXM2hUZLCAIAgCAIAgCAIAgCAIAgCAIAgCAIAgCAIAgCAIAgCAIAgCAIAgCAIAgCAIAgCAIAgCAq2kGwXTcuHQhWLCJc0e8COs3voDzAU3A4lU2e9wfH1ON1e/HTiYyYmZDsiMiDkQdxC0qknqiBkaVdC/rQxsGcJ6oAbF11A1B4Gdfi27d5p8Xs1t79Xy9PQlV4jLSXzL9KTsOKMUJ7Yg3tcHfJVE65QeUlkSlJPgd68H08Np2xAlxWNEazgT1jyaMyutVFljygszzKcY8WZPei2otqx2wpZjsDTRg563vpqPDZ4q6qhXgq25v3n+ZIiNu6WnA0i513WyMAMGb3dZ7t5VLddK2blIlxiorJE8uR6CAIAgCAIAgCAIAgCAIAgCAIAgCAIAgCAIAgCAIAgCAIAgCAIAgCAIAgCAIAgCAIAgCAICr3muPLzhL84UX327e0NRUmjF2U6RenJnOdcZcSiTujachn1TmRRzwnwVlDasf5Rfdr6HCWHfUzwi6loNOUE13gj5rt/c6Hxz+R4/TSPdBuzaj8iHNHGIVze0MMuEfBHpYefMlbO0ZxHGs1FoNoZ+6j27Vm9ILLxPccNFcS+WLYUGUbhgsDd52nvVZOcpvOTzZISS0RJLyfQgCAIAgCAIAgCAIAgCAIAgCAIAgCAIAgCAIAgCAIAgCAIAgCAIAgCAIAgCAIAgCAIAgCAIAgCAIAgCAIAgCAIAgCAIAgCAIAgCAIAgCA//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TextBox 8"/>
          <p:cNvSpPr txBox="1"/>
          <p:nvPr/>
        </p:nvSpPr>
        <p:spPr>
          <a:xfrm>
            <a:off x="4937760" y="6565392"/>
            <a:ext cx="1219200" cy="230832"/>
          </a:xfrm>
          <a:prstGeom prst="rect">
            <a:avLst/>
          </a:prstGeom>
          <a:noFill/>
        </p:spPr>
        <p:txBody>
          <a:bodyPr wrap="square" rtlCol="0">
            <a:spAutoFit/>
          </a:bodyPr>
          <a:lstStyle/>
          <a:p>
            <a:r>
              <a:rPr lang="en-US" sz="900" dirty="0">
                <a:solidFill>
                  <a:prstClr val="white">
                    <a:lumMod val="50000"/>
                  </a:prstClr>
                </a:solidFill>
              </a:rPr>
              <a:t>confidential</a:t>
            </a:r>
          </a:p>
        </p:txBody>
      </p:sp>
      <p:graphicFrame>
        <p:nvGraphicFramePr>
          <p:cNvPr id="10" name="Table 9"/>
          <p:cNvGraphicFramePr>
            <a:graphicFrameLocks noGrp="1"/>
          </p:cNvGraphicFramePr>
          <p:nvPr>
            <p:extLst/>
          </p:nvPr>
        </p:nvGraphicFramePr>
        <p:xfrm>
          <a:off x="4958963" y="60412"/>
          <a:ext cx="3898266" cy="1814320"/>
        </p:xfrm>
        <a:graphic>
          <a:graphicData uri="http://schemas.openxmlformats.org/drawingml/2006/table">
            <a:tbl>
              <a:tblPr firstRow="1" bandRow="1">
                <a:tableStyleId>{5C22544A-7EE6-4342-B048-85BDC9FD1C3A}</a:tableStyleId>
              </a:tblPr>
              <a:tblGrid>
                <a:gridCol w="1206606"/>
                <a:gridCol w="835343"/>
                <a:gridCol w="835343"/>
                <a:gridCol w="1020974"/>
              </a:tblGrid>
              <a:tr h="894446">
                <a:tc>
                  <a:txBody>
                    <a:bodyPr/>
                    <a:lstStyle/>
                    <a:p>
                      <a:pPr algn="ctr"/>
                      <a:r>
                        <a:rPr lang="en-US" sz="1600" b="1" dirty="0" smtClean="0"/>
                        <a:t>Timekeeper</a:t>
                      </a:r>
                      <a:endParaRPr lang="en-US" sz="1600" b="1" dirty="0"/>
                    </a:p>
                  </a:txBody>
                  <a:tcPr/>
                </a:tc>
                <a:tc>
                  <a:txBody>
                    <a:bodyPr/>
                    <a:lstStyle/>
                    <a:p>
                      <a:pPr algn="ctr"/>
                      <a:r>
                        <a:rPr lang="en-US" sz="1600" b="1" dirty="0" smtClean="0"/>
                        <a:t>AmLaw 100</a:t>
                      </a:r>
                      <a:endParaRPr lang="en-US" sz="1600" b="1" dirty="0"/>
                    </a:p>
                  </a:txBody>
                  <a:tcPr/>
                </a:tc>
                <a:tc>
                  <a:txBody>
                    <a:bodyPr/>
                    <a:lstStyle/>
                    <a:p>
                      <a:pPr algn="ctr"/>
                      <a:r>
                        <a:rPr lang="en-US" sz="1600" b="1" dirty="0" smtClean="0"/>
                        <a:t>AmLaw 200</a:t>
                      </a:r>
                      <a:endParaRPr lang="en-US" sz="1600" b="1" dirty="0"/>
                    </a:p>
                  </a:txBody>
                  <a:tcPr/>
                </a:tc>
                <a:tc>
                  <a:txBody>
                    <a:bodyPr/>
                    <a:lstStyle/>
                    <a:p>
                      <a:pPr algn="ctr"/>
                      <a:r>
                        <a:rPr lang="en-US" sz="1600" b="1" dirty="0" smtClean="0"/>
                        <a:t>Unranked Firms</a:t>
                      </a:r>
                      <a:endParaRPr lang="en-US" sz="1600" b="1" dirty="0"/>
                    </a:p>
                  </a:txBody>
                  <a:tcPr/>
                </a:tc>
              </a:tr>
              <a:tr h="459937">
                <a:tc>
                  <a:txBody>
                    <a:bodyPr/>
                    <a:lstStyle/>
                    <a:p>
                      <a:pPr algn="ctr"/>
                      <a:r>
                        <a:rPr lang="en-US" sz="1600" b="1" dirty="0" smtClean="0"/>
                        <a:t>Partners</a:t>
                      </a:r>
                      <a:endParaRPr lang="en-US" sz="1600" b="1" dirty="0"/>
                    </a:p>
                  </a:txBody>
                  <a:tcPr/>
                </a:tc>
                <a:tc>
                  <a:txBody>
                    <a:bodyPr/>
                    <a:lstStyle/>
                    <a:p>
                      <a:pPr algn="ctr"/>
                      <a:r>
                        <a:rPr lang="en-US" sz="1600" b="1" dirty="0" smtClean="0"/>
                        <a:t>$840</a:t>
                      </a:r>
                      <a:endParaRPr lang="en-US" sz="1600" b="1" dirty="0"/>
                    </a:p>
                  </a:txBody>
                  <a:tcPr/>
                </a:tc>
                <a:tc>
                  <a:txBody>
                    <a:bodyPr/>
                    <a:lstStyle/>
                    <a:p>
                      <a:pPr algn="ctr"/>
                      <a:r>
                        <a:rPr lang="en-US" sz="1600" b="1" dirty="0" smtClean="0"/>
                        <a:t>$552</a:t>
                      </a:r>
                      <a:endParaRPr lang="en-US" sz="1600" b="1" dirty="0"/>
                    </a:p>
                  </a:txBody>
                  <a:tcPr/>
                </a:tc>
                <a:tc>
                  <a:txBody>
                    <a:bodyPr/>
                    <a:lstStyle/>
                    <a:p>
                      <a:pPr algn="ctr"/>
                      <a:r>
                        <a:rPr lang="en-US" sz="1600" b="1" dirty="0" smtClean="0"/>
                        <a:t>$561</a:t>
                      </a:r>
                      <a:endParaRPr lang="en-US" sz="1600" b="1" dirty="0"/>
                    </a:p>
                  </a:txBody>
                  <a:tcPr/>
                </a:tc>
              </a:tr>
              <a:tr h="459937">
                <a:tc>
                  <a:txBody>
                    <a:bodyPr/>
                    <a:lstStyle/>
                    <a:p>
                      <a:pPr algn="ctr"/>
                      <a:r>
                        <a:rPr lang="en-US" sz="1600" b="1" dirty="0" smtClean="0"/>
                        <a:t>Associates</a:t>
                      </a:r>
                      <a:endParaRPr lang="en-US" sz="1600" b="1" dirty="0"/>
                    </a:p>
                  </a:txBody>
                  <a:tcPr/>
                </a:tc>
                <a:tc>
                  <a:txBody>
                    <a:bodyPr/>
                    <a:lstStyle/>
                    <a:p>
                      <a:pPr algn="ctr"/>
                      <a:r>
                        <a:rPr lang="en-US" sz="1600" b="1" dirty="0" smtClean="0"/>
                        <a:t>$500</a:t>
                      </a:r>
                      <a:endParaRPr lang="en-US" sz="1600" b="1" dirty="0"/>
                    </a:p>
                  </a:txBody>
                  <a:tcPr/>
                </a:tc>
                <a:tc>
                  <a:txBody>
                    <a:bodyPr/>
                    <a:lstStyle/>
                    <a:p>
                      <a:pPr algn="ctr"/>
                      <a:r>
                        <a:rPr lang="en-US" sz="1600" b="1" dirty="0" smtClean="0"/>
                        <a:t>$342</a:t>
                      </a:r>
                      <a:endParaRPr lang="en-US" sz="1600" b="1" dirty="0"/>
                    </a:p>
                  </a:txBody>
                  <a:tcPr/>
                </a:tc>
                <a:tc>
                  <a:txBody>
                    <a:bodyPr/>
                    <a:lstStyle/>
                    <a:p>
                      <a:pPr algn="ctr"/>
                      <a:r>
                        <a:rPr lang="en-US" sz="1600" b="1" dirty="0" smtClean="0"/>
                        <a:t>$391</a:t>
                      </a:r>
                      <a:endParaRPr lang="en-US" sz="1600" b="1" dirty="0"/>
                    </a:p>
                  </a:txBody>
                  <a:tcPr/>
                </a:tc>
              </a:tr>
            </a:tbl>
          </a:graphicData>
        </a:graphic>
      </p:graphicFrame>
      <p:graphicFrame>
        <p:nvGraphicFramePr>
          <p:cNvPr id="11" name="Table 10"/>
          <p:cNvGraphicFramePr>
            <a:graphicFrameLocks noGrp="1"/>
          </p:cNvGraphicFramePr>
          <p:nvPr>
            <p:extLst/>
          </p:nvPr>
        </p:nvGraphicFramePr>
        <p:xfrm>
          <a:off x="5208104" y="4386470"/>
          <a:ext cx="3790122" cy="1656423"/>
        </p:xfrm>
        <a:graphic>
          <a:graphicData uri="http://schemas.openxmlformats.org/drawingml/2006/table">
            <a:tbl>
              <a:tblPr firstRow="1" bandRow="1">
                <a:tableStyleId>{5C22544A-7EE6-4342-B048-85BDC9FD1C3A}</a:tableStyleId>
              </a:tblPr>
              <a:tblGrid>
                <a:gridCol w="1173133"/>
                <a:gridCol w="812169"/>
                <a:gridCol w="812169"/>
                <a:gridCol w="992651"/>
              </a:tblGrid>
              <a:tr h="631687">
                <a:tc>
                  <a:txBody>
                    <a:bodyPr/>
                    <a:lstStyle/>
                    <a:p>
                      <a:pPr algn="ctr"/>
                      <a:r>
                        <a:rPr lang="en-US" sz="1400" b="1" dirty="0" smtClean="0"/>
                        <a:t>Timekeeper</a:t>
                      </a:r>
                      <a:endParaRPr lang="en-US" sz="1400" b="1" dirty="0"/>
                    </a:p>
                  </a:txBody>
                  <a:tcPr/>
                </a:tc>
                <a:tc>
                  <a:txBody>
                    <a:bodyPr/>
                    <a:lstStyle/>
                    <a:p>
                      <a:pPr algn="ctr"/>
                      <a:r>
                        <a:rPr lang="en-US" sz="1400" b="1" dirty="0" smtClean="0"/>
                        <a:t>AmLaw 100</a:t>
                      </a:r>
                      <a:endParaRPr lang="en-US" sz="1400" b="1" dirty="0"/>
                    </a:p>
                  </a:txBody>
                  <a:tcPr/>
                </a:tc>
                <a:tc>
                  <a:txBody>
                    <a:bodyPr/>
                    <a:lstStyle/>
                    <a:p>
                      <a:pPr algn="ctr"/>
                      <a:r>
                        <a:rPr lang="en-US" sz="1400" b="1" dirty="0" smtClean="0"/>
                        <a:t>AmLaw 200</a:t>
                      </a:r>
                      <a:endParaRPr lang="en-US" sz="1400" b="1" dirty="0"/>
                    </a:p>
                  </a:txBody>
                  <a:tcPr/>
                </a:tc>
                <a:tc>
                  <a:txBody>
                    <a:bodyPr/>
                    <a:lstStyle/>
                    <a:p>
                      <a:pPr algn="ctr"/>
                      <a:r>
                        <a:rPr lang="en-US" sz="1400" b="1" dirty="0" smtClean="0"/>
                        <a:t>Unranked Firms</a:t>
                      </a:r>
                      <a:endParaRPr lang="en-US" sz="1400" b="1" dirty="0"/>
                    </a:p>
                  </a:txBody>
                  <a:tcPr/>
                </a:tc>
              </a:tr>
              <a:tr h="512368">
                <a:tc>
                  <a:txBody>
                    <a:bodyPr/>
                    <a:lstStyle/>
                    <a:p>
                      <a:pPr algn="ctr"/>
                      <a:r>
                        <a:rPr lang="en-US" sz="1400" b="1" dirty="0" smtClean="0"/>
                        <a:t>Partners</a:t>
                      </a:r>
                      <a:endParaRPr lang="en-US" sz="1400" b="1" dirty="0"/>
                    </a:p>
                  </a:txBody>
                  <a:tcPr/>
                </a:tc>
                <a:tc>
                  <a:txBody>
                    <a:bodyPr/>
                    <a:lstStyle/>
                    <a:p>
                      <a:pPr algn="ctr"/>
                      <a:r>
                        <a:rPr lang="en-US" sz="1400" b="1" dirty="0" smtClean="0"/>
                        <a:t>$604</a:t>
                      </a:r>
                      <a:endParaRPr lang="en-US" sz="1400" b="1" dirty="0"/>
                    </a:p>
                  </a:txBody>
                  <a:tcPr/>
                </a:tc>
                <a:tc>
                  <a:txBody>
                    <a:bodyPr/>
                    <a:lstStyle/>
                    <a:p>
                      <a:pPr algn="ctr"/>
                      <a:r>
                        <a:rPr lang="en-US" sz="1400" b="1" dirty="0" smtClean="0"/>
                        <a:t>$412</a:t>
                      </a:r>
                      <a:endParaRPr lang="en-US" sz="1400" b="1" dirty="0"/>
                    </a:p>
                  </a:txBody>
                  <a:tcPr/>
                </a:tc>
                <a:tc>
                  <a:txBody>
                    <a:bodyPr/>
                    <a:lstStyle/>
                    <a:p>
                      <a:pPr algn="ctr"/>
                      <a:r>
                        <a:rPr lang="en-US" sz="1400" b="1" dirty="0" smtClean="0"/>
                        <a:t>$354</a:t>
                      </a:r>
                      <a:endParaRPr lang="en-US" sz="1400" b="1" dirty="0"/>
                    </a:p>
                  </a:txBody>
                  <a:tcPr/>
                </a:tc>
              </a:tr>
              <a:tr h="512368">
                <a:tc>
                  <a:txBody>
                    <a:bodyPr/>
                    <a:lstStyle/>
                    <a:p>
                      <a:pPr algn="ctr"/>
                      <a:r>
                        <a:rPr lang="en-US" sz="1400" b="1" dirty="0" smtClean="0"/>
                        <a:t>Associates</a:t>
                      </a:r>
                      <a:endParaRPr lang="en-US" sz="1400" b="1" dirty="0"/>
                    </a:p>
                  </a:txBody>
                  <a:tcPr/>
                </a:tc>
                <a:tc>
                  <a:txBody>
                    <a:bodyPr/>
                    <a:lstStyle/>
                    <a:p>
                      <a:pPr algn="ctr"/>
                      <a:r>
                        <a:rPr lang="en-US" sz="1400" b="1" dirty="0" smtClean="0"/>
                        <a:t>$356</a:t>
                      </a:r>
                      <a:endParaRPr lang="en-US" sz="1400" b="1" dirty="0"/>
                    </a:p>
                  </a:txBody>
                  <a:tcPr/>
                </a:tc>
                <a:tc>
                  <a:txBody>
                    <a:bodyPr/>
                    <a:lstStyle/>
                    <a:p>
                      <a:pPr algn="ctr"/>
                      <a:r>
                        <a:rPr lang="en-US" sz="1400" b="1" dirty="0" smtClean="0"/>
                        <a:t>$247</a:t>
                      </a:r>
                      <a:endParaRPr lang="en-US" sz="1400" b="1" dirty="0"/>
                    </a:p>
                  </a:txBody>
                  <a:tcPr/>
                </a:tc>
                <a:tc>
                  <a:txBody>
                    <a:bodyPr/>
                    <a:lstStyle/>
                    <a:p>
                      <a:pPr algn="ctr"/>
                      <a:r>
                        <a:rPr lang="en-US" sz="1400" b="1" dirty="0" smtClean="0"/>
                        <a:t>$226</a:t>
                      </a:r>
                      <a:endParaRPr lang="en-US" sz="1400" b="1" dirty="0"/>
                    </a:p>
                  </a:txBody>
                  <a:tcPr/>
                </a:tc>
              </a:tr>
            </a:tbl>
          </a:graphicData>
        </a:graphic>
      </p:graphicFrame>
      <p:pic>
        <p:nvPicPr>
          <p:cNvPr id="12" name="Picture 11"/>
          <p:cNvPicPr>
            <a:picLocks noChangeAspect="1"/>
          </p:cNvPicPr>
          <p:nvPr/>
        </p:nvPicPr>
        <p:blipFill>
          <a:blip r:embed="rId2"/>
          <a:stretch>
            <a:fillRect/>
          </a:stretch>
        </p:blipFill>
        <p:spPr>
          <a:xfrm>
            <a:off x="35559" y="1622406"/>
            <a:ext cx="6121401" cy="3977500"/>
          </a:xfrm>
          <a:prstGeom prst="rect">
            <a:avLst/>
          </a:prstGeom>
        </p:spPr>
      </p:pic>
      <p:sp>
        <p:nvSpPr>
          <p:cNvPr id="3" name="TextBox 2"/>
          <p:cNvSpPr txBox="1"/>
          <p:nvPr/>
        </p:nvSpPr>
        <p:spPr>
          <a:xfrm>
            <a:off x="5892800" y="2819400"/>
            <a:ext cx="2946400"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285750" indent="-285750">
              <a:buFont typeface="Arial" panose="020B0604020202020204" pitchFamily="34" charset="0"/>
              <a:buChar char="•"/>
            </a:pPr>
            <a:r>
              <a:rPr lang="en-US" sz="1600" dirty="0">
                <a:solidFill>
                  <a:prstClr val="white"/>
                </a:solidFill>
                <a:latin typeface="Franklin Gothic Medium" panose="020B0603020102020204" pitchFamily="34" charset="0"/>
              </a:rPr>
              <a:t>General Corporate Matters</a:t>
            </a:r>
          </a:p>
          <a:p>
            <a:pPr marL="285750" indent="-285750">
              <a:buFont typeface="Arial" panose="020B0604020202020204" pitchFamily="34" charset="0"/>
              <a:buChar char="•"/>
            </a:pPr>
            <a:r>
              <a:rPr lang="en-US" sz="1600" dirty="0">
                <a:solidFill>
                  <a:prstClr val="white"/>
                </a:solidFill>
                <a:latin typeface="Franklin Gothic Medium" panose="020B0603020102020204" pitchFamily="34" charset="0"/>
              </a:rPr>
              <a:t>All Industries</a:t>
            </a:r>
          </a:p>
          <a:p>
            <a:pPr marL="285750" indent="-285750">
              <a:buFont typeface="Arial" panose="020B0604020202020204" pitchFamily="34" charset="0"/>
              <a:buChar char="•"/>
            </a:pPr>
            <a:r>
              <a:rPr lang="en-US" sz="1600" dirty="0">
                <a:solidFill>
                  <a:prstClr val="white"/>
                </a:solidFill>
                <a:latin typeface="Franklin Gothic Medium" panose="020B0603020102020204" pitchFamily="34" charset="0"/>
              </a:rPr>
              <a:t>750-1100 Billed Hours</a:t>
            </a:r>
          </a:p>
        </p:txBody>
      </p:sp>
      <p:sp>
        <p:nvSpPr>
          <p:cNvPr id="13" name="Frame 12"/>
          <p:cNvSpPr/>
          <p:nvPr/>
        </p:nvSpPr>
        <p:spPr>
          <a:xfrm>
            <a:off x="6285416" y="1412240"/>
            <a:ext cx="620662" cy="363690"/>
          </a:xfrm>
          <a:prstGeom prst="frame">
            <a:avLst/>
          </a:prstGeom>
          <a:solidFill>
            <a:srgbClr val="474747"/>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Frame 13"/>
          <p:cNvSpPr/>
          <p:nvPr/>
        </p:nvSpPr>
        <p:spPr>
          <a:xfrm>
            <a:off x="7290412" y="4977947"/>
            <a:ext cx="620662" cy="363690"/>
          </a:xfrm>
          <a:prstGeom prst="frame">
            <a:avLst/>
          </a:prstGeom>
          <a:solidFill>
            <a:srgbClr val="474747"/>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1774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latin typeface="Gulim" charset="0"/>
                <a:ea typeface="Gulim" charset="0"/>
                <a:cs typeface="Gulim" charset="0"/>
              </a:rPr>
              <a:t>Metrics</a:t>
            </a:r>
            <a:endParaRPr lang="en-US" dirty="0">
              <a:latin typeface="Gulim" charset="0"/>
              <a:ea typeface="Gulim" charset="0"/>
              <a:cs typeface="Gulim" charset="0"/>
            </a:endParaRPr>
          </a:p>
        </p:txBody>
      </p:sp>
    </p:spTree>
    <p:extLst>
      <p:ext uri="{BB962C8B-B14F-4D97-AF65-F5344CB8AC3E}">
        <p14:creationId xmlns:p14="http://schemas.microsoft.com/office/powerpoint/2010/main" val="1161134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pPr algn="l"/>
            <a:r>
              <a:rPr lang="en-US" sz="3100" b="1" dirty="0" smtClean="0">
                <a:latin typeface="Franklin Gothic Medium"/>
                <a:cs typeface="Franklin Gothic Medium"/>
              </a:rPr>
              <a:t>What Is Measured</a:t>
            </a:r>
            <a:br>
              <a:rPr lang="en-US" sz="3100" b="1" dirty="0" smtClean="0">
                <a:latin typeface="Franklin Gothic Medium"/>
                <a:cs typeface="Franklin Gothic Medium"/>
              </a:rPr>
            </a:br>
            <a:r>
              <a:rPr lang="en-US" sz="2200" i="1" dirty="0" smtClean="0">
                <a:solidFill>
                  <a:schemeClr val="tx2"/>
                </a:solidFill>
              </a:rPr>
              <a:t>A Sampling of Metrics Management </a:t>
            </a:r>
            <a:endParaRPr lang="en-US" sz="2200" dirty="0">
              <a:latin typeface="Impact"/>
              <a:cs typeface="Impact"/>
            </a:endParaRPr>
          </a:p>
        </p:txBody>
      </p:sp>
      <p:sp>
        <p:nvSpPr>
          <p:cNvPr id="5" name="AutoShape 2" descr="data:image/jpeg;base64,/9j/4AAQSkZJRgABAQAAAQABAAD/2wCEAAkGBhIQERAQEBISExIVFRQUFBUUEhcQEhQXFRAVFRYUEhIYHSgfGhwjGhUYHy8gIycpLS0sFh4xNTAqNSYrLCkBCQoKDgwOGg8PGiogHyQuKTAqNSksKiwsLC8sLCovLiwuLiwpLCwpMiw0LC0sKS4qLCwsLCwpLC8pLCwsKSwsLP/AABEIAJEBXAMBIgACEQEDEQH/xAAcAAEAAgMBAQEAAAAAAAAAAAAABgcDBAUIAQL/xABDEAACAQICBgcEBwcCBwEAAAABAgADEQQFBhIhMUFRBxMiYXGBkTJyobFCUmKSssHRFCMzc4KD4dLwFyRDU2OiwpP/xAAbAQEAAgMBAQAAAAAAAAAAAAAAAwQBAgUGB//EADIRAAICAQIDBQgCAQUAAAAAAAABAgMRBBIhMUEFEzJRcSJhgZGhsdHwFCMzJCVCweH/2gAMAwEAAhEDEQA/ALxiIgCIiAIiIAiIgCIiAIiIAiIgCIiAIiIAiIgCIiAIiIAiIgCIiAIiIAiIgCIiAIiIAiIgCIiAIiIAiIgCIiAJjr4haalnZVUbyxCgeZnD0l0up4RSBZqlt1+yvvfp8pVz4/FZtUY9YVoqbNVb2R9mkg3t4W7zzuVaXMd9j2x+/oQSuw9sVllhZv0o4LD3AZ6pH/bXs/eYgel5HanTZf8AhYNmHM1SfgqH5z9ZToxhqVtSiKr/APcrAVWvzCnsr5CSSlgqxGy6jkNg9BMuzTR4Rg36v8Dba+cseiIoOm5wbPg1H94qfik6mB6Y6DfxKFVO9WWoPjqmdXEZJUcWazDkw1h6GRPOuj5GuyJ1T80Fl86e70tJYW6SXCdePRs1lC5eGWfgT3K9NMFiCBTroGP0HvSbwAa1/K87k81ZjgquHYpWXwO9WHMH8p1tEekHG0K1PD0L4hGIHUu1wBxKVDtpgDj7I4iTX6CtQ7yqfD3/AJI69RLdtmi/4mKhXDgH/PxmWccuiIiAIiIAiIgCIiAIiIAiIgCIiAIiIAiIgCIiAcvNcyrUzq0cO1Q/XLIlMerax9B4yMZppLiaIbWq6jDaV1KZAuL23H5ybV6ZYWEqfpAw2q9Y35D/ANFlLVbox3Js5uucoR3KT5+n2Pmj+muPxuK6hcUKdMAu7dTSYhQQLKCu8kgep4Wlr4WrdRtLbN5tc95sAPQShOjWmTiK5+yg9WY/lL3y6jqoJNp09mW8ljSJqtNttvzZtxESctCIiAIiIAiIgCcTSjPf2anZSOsYHV+yOLkfLv8AAztEyn+kLPr9Y4PtbF7lG79fMy5o6VbZx5Ir32OMcLmyLY7FPj8UMOrEJctVbeQoPaN+ZJsO8yycgyTWVERdWmoAVRuA/wB8eMhHRrlWsjVSO1Vc7fsobD460uvLMGKaARq7nZZjojamChEYPLEpgbJuBRPsSmTC0x1KIbeJkiAQLpE0YqV6Ip4akrszXLsyqtMDbfbtud2wHZeRvRfQ39mOqvaqH23tv7l5L3est2tT1haa2GyxUN7bZJ3ktmzoa7Vu3H5yrDFEAM34iRmwifGa207BI1m3SLgcOSDV6xhwpjXH3ti/GaynGPieCWqmy14hFv0JNEgY6XsMTYUqlu9kHwvOnhOkbBvbXL0u91uv3lJt52kavrfUsy7P1MVlwfw4/YlMTHh8SlRQ9NldTtDKQynwI3zJJik1jgxERBgRMVfEpTF3YKO8zkVtMcOpsGLHusPmZWu1dNLxZJJ/X5czeNcpckdyJxKOltFtwPwP5zoYXNaVQ2Vhrcj2T5A7/KR1a/TWy2wms/L7m0qZxWWjbiIl0iERPhMA+xOVidKsJTOq2IpX5BtcjxC3mMaX4Q7qpP8Abf8A0yVUWPjtfyZp3kfNHZiR+vp7gU9qtb+3U/0zW/4nZbcD9oJJNgBRrEkncAAm0zb+Ndz2P5Mx3sPNfMlMqbpHftV/e/8AkS1cPXDqHAYAi4DKUbzVgCPAiVL0jN2q/vtOXrfAl7yj2i/616nE6K0vVrnvpj8cvTDjsiUh0Tjt1/ep/JpeFD2RLFPgRb0/+JGSInPzbSDD4UXr1VTkN7nwQbZI2kssswhKb2xWX7joRIPV6W8JeyLUbvOqv53m3hukvCNbXFSmOZUOo8dUk/CRfyK/MuPs/UpZ2MlsTBg8dTrIKlJ1dDuZSGB8xMOb5mMNSasysyqLtq2vvA2Akc5MUmmnhm7E5rZ4q1eodGV+raovslW1TtUEH2rEG3IzNlWZLiKNOsoZVcXAa2sLEixsSOEGDHn2I1MPWYb9XVH9RC/nKE07xN2C8BLp0+xPV4Ko/JqfxqCUJpDX6xi07vZ1f9MpfvQ5+pl7aRaHRjggMPh/5an73a/OWYolfdFjhsLhz9gD7vZ/KWFOLPxMvx5IRETQyIiIAiIgCYsVilpI1RzZVFyf075lkI0+znVvTB7NMXPe5Gz0H4pFbZ3cclrSad32qHTr6Eb0o0nr46uuEonVDE9m/ZVRtL1SN9hw8ANs7GS5FQw9hSpipU41qgD1Cfs32IO5fjvkI0BvWrYqqd5KUweQ2sfXs+kufKctVFBttkdMMrfLi2Wtde1Lua+EV0XX1OPiMueqpDqrKeDKGHoZXulmir4YGtRBFP6abSF+0vdzHDw3XZqzUx+XrVVlYAgggg8QRukltUbI4ZW0mrs001KL4dV5lCaPaXV8vqa9Jr0yf3lInsOOPg32h8Rsl7ZDn1LG0Ur0TdWG4+0pG9WHAgyh9JMiOGrVqPBW7Pep2r8CJ1eijSM4fFNhmP7usCQOAqIL3HioI8hKGlslCXdyPQdraaF1a1EOeM+qL0mlmmZLRQsd9vSbPXDV1uFryuOkLOGCFQdpkHa2tlTtpqeJT6+S8/wecor3PL5Iy0cWcYzVqzN1VyEUGxqEGxJI3KDs2b9u623t4VWtakiovJVC/KczRbLdYU1+iqqB5CTmjhwosBL+l0lenhiK49X1b9SOyxzZEsflDttK7eYFm9ZxnLC6tvG4yyigMjukWUgrrqNo+XGUO1tBC6p2xXtR4+v70JtPc4y2vkzR0e0rIcUK5vfYjnffgrH5GTAG8qTOaNheTnQ3PP2ighY3cdlvFdl/PYfOadjayV0O7m8tcjOpqUXlHZzPMkw9M1HOwbAOLHgBKvxWbV82xD0TVNLDU7GpqbgCbKgH0mNjtOwWJtwPV6Rc2N3UHZTGqPeYAsfkPKRjoyBqJW5tWN/KmlvmfWeyjD+PR3q8T5e45Ll3tm3oiVUdFcEq6qYfW+0zuznv1tbZ5WkX0kyirhAatAv1X0lY6xS/ENxXx2jv4W9g8AqqNk/GY5UlVGVlBBBBHMEWIlarWW1z3NtrrklnTCSxjB54TNgKgevTFan9JCzKbc1KkWPwlnaLZdhk1cRg6CDXAIqdp2seALkleRAt3yttIcoOHq1qJ+gxAPMb1PoRJl0MZzsr4dtoRlde4ODceq38zOr2lHMFZFvH0wVNK8S2tFp4HWt2pVPSKe1W/mP+Iy4V3SnOkT2q38x/xGeR1vhRr2j4F6mj0TDt1/fT8LS76PsiUh0S+3X99PwmXVUxAp0mc7lUsfIXlmr/ABou6ZN1xSOBplpYMIhVCOstcnfqA7tn1j/mQjR7KVxP/OY29U1DrUqbEkFeFSr9a/BTstYm99kf0+zJqjBCe1UbteLGWXo1l4a2zsrYAcgBYD0Er1f3ScpclyPQ6r/R1Rqr4N+J9TKMEXXVFKmE3avVrq25atrSD6WaJGiDWorqr9NB7O36Sjh4bpbONx9DDJrVqiU1+0bX90bz5SvdKtP0xS1MLgaFSs7gqWCkkA7yqDaPFrWm+o7tx2vn08yHs7+RGxWQztzxzyx1/eZB9HdMKuWYgOpJpMR1tO+xhzA4MOB8txl7stHG0LE69Kqqm6krdTZgQRt5SgRoJiKj3xDCkPqrao/nbsj1MuLQah1NCnQGsVQaq6xubXvtPnGmhOEcSM9qXVXWbq+f3O/Wymm7pUcEsjB1OsRZgmpfZzHDdsEyZfl6UKYpUwQgLEAktbWYsRc8LkzZiWjknA07whq5filG8Jrj+2wf5KZ5+xy3npyvTDKykXBBBHMEWInnXSHKjhq9ag30GIU81O1T5gid/smxOE6n6/v0OdrI4kpkz6G8yBpvRJ203uPdfaPjrS2hPN+ied/sWLSqf4Z7FT3Sfa8jY+RnorB1w6KwIIIBBG0EEbwZzddS67W+jLVE90fQzxESkTiY61dUF3ZVG67EKPUz84tXKEUmVH4MyGoB36oYX9ZAM80OeqxfEY+rUbupKoHcq6xAHgJNVCuXjlj4Ns0nKS8KyTwZlRP/AFaf31/WfGzWiN9akPGoo/OVbWypMGmur1KnaA7YUCxvyEhelGd6xIAsJ0KtDXZHfGTx6FaeolF4a4nojDZhSqkinUpuRtIR1cjxsZUunmKJ/aDzqP6BiB8BJT0dpSoYaklFAC6I9RvpO7ICSx7r2A4CQnT8la+IpH65YeD9sfinntfhL2eWT0/Ya3WST54MXRIQXrrx10PqrD8peNEdkTz70bY3qsdqHdUUge8p1h8NaegMM11EkolmCKXaFbhfLJliIk5RK16TMrBqpUA9qmQfFG/RpVOXVTTxuGI3itT+LgH4GXb0jW1aJPKp8klKZVS63MKQG5X1z4J2vnYec5so/wB/A9RVb/t63eT/AOz0GmLvh7+AlbabEsfKT6gh/ZT3AH0P6SE6RUdYXnA7XzHXxk+W1Y+bOTpknU/Umuh4BQHmAfUSTyF9H2K1qKDivZP9Oz5Wk0nroSU4qS6nOaw8CYsTS1lIPETLBmzWeDMFZaQUbI3dMPRxjSHrLw1wfVf8Tb00qhEqeLfMzk9HNM7X+u5I8F7PzBnkewYNWPyWTpauWYo0+kPGWr4ikd+vfyZQw+Bmt0SYwLXrUTvNqi+XZb/5kj6VNGWcLi6Sksq6tVRtJUbnA42uQe63KVflmZth61OvT9pDe3BhuKnuI2T6hiOp0qUeaX1R5vLqtbfI9PUzsE/U4miuk1HG0Q9JwSANZCe2h5Mv57jOlj8xp0ENSq4RRxPHuA3k9wnBcJKW3HE6O5Yz0Ko6VqKrWqNxKof/AFt+QnF6JKZ6yvV4FkQd+rrE/iE/Ok+Kq5tiqnUgincazn2aagWW/NiBfVHHu2yaaFZAtIIiA6q895PFj3k7Z0tXbtqjT1SWSrTDM3MsSgeyJT3SH7Vb+Y/4jLjRbACU30h+1W/mP+Mzzmt8KK/aPgXqafRL7df30/CZbWkb2wdXwUerqD85UvRL7df30/CZb2eYc1MJWUb+rJHio1h8RJorNPwZ0tA0nW35r7lA6X1P3wPIg+hvLNwNTMKlP/lWwtBCL67M1WoQeVk1R8fGVbn7dY2tLM6LswGIwy0ye3S/dsONgOyfNbeYMq6VqWY5PUdrQlXtsSTx5rJjp6FUy3WY6vUxVU7xrMlPwJvrsPMeEkGEwNl6uhTWlT+qihB523nvMkFPKVBuZuJRA3CX41xhyR5+3UWXeOWft8jg4XRsXu20zs4fBqg2CbETcgEREASvOlDRM10GIpLerTFiBvdN9vEbSPEjlLDmLEUQwIMlptlVNTj0NJwU47WeYG2yw+jbT4YfVwmKa1PdSqHcn2HPBeR4bjs3ZdOOjwlmrYcBXO1l3K55jkfge7fK2rq9JilVSjDgwt6c/ET0HeU6yG18/qjnbZ0Syj1IrX2ifZQuinSPiMEBTuKtEf8ATc7VH/jfevhtHdLLyrpSwNYDXdqDcqi7PJ1uPW05N2gtr5Lcvd+C5DUQlz4epLiJr1MArb5go6Q4V9qYmg3hWQ/nPlbSLCoLtiaA/upf0vKndz5YfyJt0fM5Gl+XouHuB9NfkZQuk62dvOW1p50g4VqBpUXLtrA6wFkFr8Ta+/gJTONatinJp03e/wBVSR67p29NmmhqzhnzKFvt2ezxL60ApjqaR/8AHT/AJyOlvR4sq4umLlBq1AOKXuG/pJN+4907egaFaNJSLEIgI5EIARJTjMMKilTxnnba1YnFnZ0uolp7FZHoeYqVdqdRKtM2dGDL4g32z0RojniYvD06qHYRtHFWHtKe8GVZph0dPSdqmFHZO00zst7hPDuP+JwtHNKsTldUkKQp9ulUBVWtxB4HvHxlGtyoeJLgd3Uxq7QgpVPEl0f2/eB6MiV/g+mjBMoNRKyNxFlceTBhfzAmrmHSbWxQNLLcNVYnZ1hW5HeLdlfFmlp3w6PJyV2ffn2ltXm2sfvoafSxpGoY01PsKVPvE3b0sB5GRzo90fYE16gs9W1gd6pe4v3nf4ATewmhba4rYxhUq3utJTrop51G+me7d4ywNHckt22E1qreXOXNkur1MNkaKnmK6+Z3MHhLUtU8RaQHOcN1btTbyPMSzAttk4OkmSCst+I3EbxKvaOhWqgscJLl+ClTb3b9xDtEsb1FfUJ7DnZyDf53eks6m1wDKdxuFqUWIZSRzAv8JJdH9PQihK3aA2Bge15g75T0erlpl3OoTWOTJba1P2oE/mOvWCKWO4CcJ9OcKBsLE8rD9ZxM4zTFYsWpp1NL673UeIXex8reEuXa+MouOn9qT5Y5L3t8iKNLXGfBES0yzBsTWGHpG9z2jwUcWMl2hmVBAoAsqgAeU5WV6PKG1UBYk3dz7THv5Dulg5Vl4pKBN+z9EtJUo9epi6zfLJnxWFDrqmVnpN0bUqjM6qUY7SafZv4ra3wlqT8PSB3idOE5QeYvBA4p8ylMJowuCvWNSodWwGwLtJA3jxnJ0s0gLDVQk7N5JJ9ZcOkmFwz0atNqtFGI2a9RVswNxe55iUPmdRWcjZsJGwgjyI2Geg0M5Wwbm+K+xzdRFQktq4FrZBlSmlSo0RamoBvxckAl2PEnfeTjLsuFJQBKZ0F08OBZaVcF6G4EbXpeH1l7t/LlLswWNSsi1aTK6MLqym4I7pxtTp7KZe316+ZeqtjNcDPKa6Qx2q38x/xGW/i8R1aO5Vm1QTqopd2twVRvJlC6WVsZWeozYauuszNY0n2XYm26cfVptKKKPaCclGMVlm/0TDt1/fT8Jl2oLqPCee9EcyxWDqMy4WrUDWuuo6m4vYggHnyl0aL6QVsUutVwjYZbbNeoC7Hup6oIHebecmpn7Ki+ZZ09i2qDzn0ZT+neRHCYp1t+6cl6Z4WJ2r/STbwtznP0W0gfAYhaydpT2aiXtrLfh3jeD+su7S/RqnjKJRx3qR7SnmplG55o3iMIx1lLoNzqLi32hvXz9ZTtolXLdDke10uvq1NXdX8+Xr/6ehMkzqli6S1qLh1PqDxVhwPcZ0J5iyfSarhX16FVqbcdU7D3Mu5h4iTPDdNmJUAMtBzzKspPkrAfCWIapf8AJHPu7IknmqSa9/B/guqfAw3cpV+W59m2YkazLgsMfadaepVZeVIPdr/a2DvO6T/KadOmgp0gdUbySWZid7O52sx4kyzCe7jg5l1Kq4OSb93H6nSiIm5XEREAxV8MHFiJFc80NSqCCisOTAEeUl8WhPAKXzDoypgkqKie61x6MDOb/wAPSD/GqDxpg/mJer4dTvEwNlaHgJYjqro8pMjdUHzRTmH6Pk+niKx8Kar87zr4TQPBr7QxFT3quqPRFHzllDKKfITIuXIOE2esvfObMKmtdCDYfRrDp/CwtIH6zL1j/ee5m3T0XZzcyaLh1HCfsCV5ScnlvJIklyOZlGV9SJ1IiamTWxeCWoLESOY7RMG9hs5bx6SWRAIRQ0c1Dso0r8+qS/radIYKqw1dw5cPSSTVEWgy23zONg8hAN22mdhKYAsJ+ogwJ8K3n2IBycxyJKnDbODV0XKm4APiAfnJpPloayCK4fA1E9lVXwUL8psLk7ue2ZItUT7MJYBpYLLFpjYJuT7OBpjjzToimDY1Lgn7IHaHncDwJktcHZJRXU1nLbFs5GlXSImHVhR1Tb6Z2r/QOPidnjIlSweOzECrisQ9Gi21VN2dgdxFEEKo8dvdI0tb9pzClTbaiEvqncdQXAI5XtLZybKDU7bzoXWLSvZUuPV9StXF2rdN/AjVDQLBAdrr6p5tU1B6IB85o5r0d0WB6lGpngdZn9QxNxLWo5Yi8JmOEXlKb1VzeXJ/Mn7qGMYR5qzDLKuHfq6q2PA/RYc1MkvRvpi2DxK4d2vh6zBbHclRtiuvK5sD4g8JZelWiCYmmy2271PFW4ESg8zpNScDcwYD+oN+s7Ndy1VElPmv3JRlB02JrqepEfWFxOHmmRGqbzY0fxRdBedeeeOkRKnonqm4nVwWWMm8zsRAPyF2WnKzLIlqbbbZ14gFe47QVGNzSpt3lFJ+In5weiRpm9OmiHmqKp9QJYZEag5TGEbbnyIxgsie92JkhwuFCC0zxMmoiIgCIiAIiIAiIgCIiAIiIAiIgCIiAIiIAiIgCIiAIiIAiIgCQXpVdqdGjVUdkMyN3a4BU+qkeYk6mjnWWpiKL0qihlYEEf748b90n09vdWKeM4I7Ib4uJ5zy7HdTiqdc7QG7Vt+qws1vI38p6HyCuj0UemQysAQRtBHMSjdJNCq+FdurBq077CB2wPtLx8R8Jg0c0yxWAYik5Vb3am41kJ907Qe8WM699ENX7dUln9+RTrslT7M1wPRkSrcL00kD97hlJ5pVKj7pU/OZT0ymp2aGDZ3O4a5qH7qJcyg+z9Qua+q/JYWprfX6MsTMcclCk9WqbIgJJ/Id53ec8+YTBnG401Lfu6b9Y54axbWVB57fAGTHG4HMczIbHP8AsuHBuKYtrn3adzY/ac3HKdzKNH0ULSopq018yTxZjxJ5xvjp63CLzJ88ckMOySk1hIkejFEhBedyYMJhwigCZ5QLAiIgCIiAIiIAiIgCIiAIiIAiIgCIiAIiIAiIgCIiAIiIAiIgCIiAIiIAiIgCIiAIiIBzswyhao2iRrG6H34A+IB+cm0WgFeromFP8Gl/+SfpOlhsqqqLKNUclGqPQSX6o5RqzLk3zZjCRH8PkJO1zOzhsGqDYJsRMGRERAEREAREQBERAEREAREQBERAEREAREQBERAEREAREQBERAEREAREQBERAEREAREQBERAEREAREQBERAEREAREQBERAEREAREQBER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data:image/jpeg;base64,/9j/4AAQSkZJRgABAQAAAQABAAD/2wCEAAkGBhIQERAQEBISExIVFRQUFBUUEhcQEhQXFRAVFRYUEhIYHSgfGhwjGhUYHy8gIycpLS0sFh4xNTAqNSYrLCkBCQoKDgwOGg8PGiogHyQuKTAqNSksKiwsLC8sLCovLiwuLiwpLCwpMiw0LC0sKS4qLCwsLCwpLC8pLCwsKSwsLP/AABEIAJEBXAMBIgACEQEDEQH/xAAcAAEAAgMBAQEAAAAAAAAAAAAABgcDBAUIAQL/xABDEAACAQICBgcEBwcCBwEAAAABAgADEQQFBhIhMUFRBxMiYXGBkTJyobFCUmKSssHRFCMzc4KD4dLwFyRDU2OiwpP/xAAbAQEAAgMBAQAAAAAAAAAAAAAAAwQBAgUGB//EADIRAAICAQIDBQgCAQUAAAAAAAABAgMRBBIhMUEFEzJRcSJhgZGhsdHwFCMzJCVCweH/2gAMAwEAAhEDEQA/ALxiIgCIiAIiIAiIgCIiAIiIAiIgCIiAIiIAiIgCIiAIiIAiIgCIiAIiIAiIgCIiAIiIAiIgCIiAIiIAiIgCIiAJjr4haalnZVUbyxCgeZnD0l0up4RSBZqlt1+yvvfp8pVz4/FZtUY9YVoqbNVb2R9mkg3t4W7zzuVaXMd9j2x+/oQSuw9sVllhZv0o4LD3AZ6pH/bXs/eYgel5HanTZf8AhYNmHM1SfgqH5z9ZToxhqVtSiKr/APcrAVWvzCnsr5CSSlgqxGy6jkNg9BMuzTR4Rg36v8Dba+cseiIoOm5wbPg1H94qfik6mB6Y6DfxKFVO9WWoPjqmdXEZJUcWazDkw1h6GRPOuj5GuyJ1T80Fl86e70tJYW6SXCdePRs1lC5eGWfgT3K9NMFiCBTroGP0HvSbwAa1/K87k81ZjgquHYpWXwO9WHMH8p1tEekHG0K1PD0L4hGIHUu1wBxKVDtpgDj7I4iTX6CtQ7yqfD3/AJI69RLdtmi/4mKhXDgH/PxmWccuiIiAIiIAiIgCIiAIiIAiIgCIiAIiIAiIgCIiAcvNcyrUzq0cO1Q/XLIlMerax9B4yMZppLiaIbWq6jDaV1KZAuL23H5ybV6ZYWEqfpAw2q9Y35D/ANFlLVbox3Js5uucoR3KT5+n2Pmj+muPxuK6hcUKdMAu7dTSYhQQLKCu8kgep4Wlr4WrdRtLbN5tc95sAPQShOjWmTiK5+yg9WY/lL3y6jqoJNp09mW8ljSJqtNttvzZtxESctCIiAIiIAiIgCcTSjPf2anZSOsYHV+yOLkfLv8AAztEyn+kLPr9Y4PtbF7lG79fMy5o6VbZx5Ir32OMcLmyLY7FPj8UMOrEJctVbeQoPaN+ZJsO8yycgyTWVERdWmoAVRuA/wB8eMhHRrlWsjVSO1Vc7fsobD460uvLMGKaARq7nZZjojamChEYPLEpgbJuBRPsSmTC0x1KIbeJkiAQLpE0YqV6Ip4akrszXLsyqtMDbfbtud2wHZeRvRfQ39mOqvaqH23tv7l5L3est2tT1haa2GyxUN7bZJ3ktmzoa7Vu3H5yrDFEAM34iRmwifGa207BI1m3SLgcOSDV6xhwpjXH3ti/GaynGPieCWqmy14hFv0JNEgY6XsMTYUqlu9kHwvOnhOkbBvbXL0u91uv3lJt52kavrfUsy7P1MVlwfw4/YlMTHh8SlRQ9NldTtDKQynwI3zJJik1jgxERBgRMVfEpTF3YKO8zkVtMcOpsGLHusPmZWu1dNLxZJJ/X5czeNcpckdyJxKOltFtwPwP5zoYXNaVQ2Vhrcj2T5A7/KR1a/TWy2wms/L7m0qZxWWjbiIl0iERPhMA+xOVidKsJTOq2IpX5BtcjxC3mMaX4Q7qpP8Abf8A0yVUWPjtfyZp3kfNHZiR+vp7gU9qtb+3U/0zW/4nZbcD9oJJNgBRrEkncAAm0zb+Ndz2P5Mx3sPNfMlMqbpHftV/e/8AkS1cPXDqHAYAi4DKUbzVgCPAiVL0jN2q/vtOXrfAl7yj2i/616nE6K0vVrnvpj8cvTDjsiUh0Tjt1/ep/JpeFD2RLFPgRb0/+JGSInPzbSDD4UXr1VTkN7nwQbZI2kssswhKb2xWX7joRIPV6W8JeyLUbvOqv53m3hukvCNbXFSmOZUOo8dUk/CRfyK/MuPs/UpZ2MlsTBg8dTrIKlJ1dDuZSGB8xMOb5mMNSasysyqLtq2vvA2Akc5MUmmnhm7E5rZ4q1eodGV+raovslW1TtUEH2rEG3IzNlWZLiKNOsoZVcXAa2sLEixsSOEGDHn2I1MPWYb9XVH9RC/nKE07xN2C8BLp0+xPV4Ko/JqfxqCUJpDX6xi07vZ1f9MpfvQ5+pl7aRaHRjggMPh/5an73a/OWYolfdFjhsLhz9gD7vZ/KWFOLPxMvx5IRETQyIiIAiIgCYsVilpI1RzZVFyf075lkI0+znVvTB7NMXPe5Gz0H4pFbZ3cclrSad32qHTr6Eb0o0nr46uuEonVDE9m/ZVRtL1SN9hw8ANs7GS5FQw9hSpipU41qgD1Cfs32IO5fjvkI0BvWrYqqd5KUweQ2sfXs+kufKctVFBttkdMMrfLi2Wtde1Lua+EV0XX1OPiMueqpDqrKeDKGHoZXulmir4YGtRBFP6abSF+0vdzHDw3XZqzUx+XrVVlYAgggg8QRukltUbI4ZW0mrs001KL4dV5lCaPaXV8vqa9Jr0yf3lInsOOPg32h8Rsl7ZDn1LG0Ur0TdWG4+0pG9WHAgyh9JMiOGrVqPBW7Pep2r8CJ1eijSM4fFNhmP7usCQOAqIL3HioI8hKGlslCXdyPQdraaF1a1EOeM+qL0mlmmZLRQsd9vSbPXDV1uFryuOkLOGCFQdpkHa2tlTtpqeJT6+S8/wecor3PL5Iy0cWcYzVqzN1VyEUGxqEGxJI3KDs2b9u623t4VWtakiovJVC/KczRbLdYU1+iqqB5CTmjhwosBL+l0lenhiK49X1b9SOyxzZEsflDttK7eYFm9ZxnLC6tvG4yyigMjukWUgrrqNo+XGUO1tBC6p2xXtR4+v70JtPc4y2vkzR0e0rIcUK5vfYjnffgrH5GTAG8qTOaNheTnQ3PP2ighY3cdlvFdl/PYfOadjayV0O7m8tcjOpqUXlHZzPMkw9M1HOwbAOLHgBKvxWbV82xD0TVNLDU7GpqbgCbKgH0mNjtOwWJtwPV6Rc2N3UHZTGqPeYAsfkPKRjoyBqJW5tWN/KmlvmfWeyjD+PR3q8T5e45Ll3tm3oiVUdFcEq6qYfW+0zuznv1tbZ5WkX0kyirhAatAv1X0lY6xS/ENxXx2jv4W9g8AqqNk/GY5UlVGVlBBBBHMEWIlarWW1z3NtrrklnTCSxjB54TNgKgevTFan9JCzKbc1KkWPwlnaLZdhk1cRg6CDXAIqdp2seALkleRAt3yttIcoOHq1qJ+gxAPMb1PoRJl0MZzsr4dtoRlde4ODceq38zOr2lHMFZFvH0wVNK8S2tFp4HWt2pVPSKe1W/mP+Iy4V3SnOkT2q38x/xGeR1vhRr2j4F6mj0TDt1/fT8LS76PsiUh0S+3X99PwmXVUxAp0mc7lUsfIXlmr/ABou6ZN1xSOBplpYMIhVCOstcnfqA7tn1j/mQjR7KVxP/OY29U1DrUqbEkFeFSr9a/BTstYm99kf0+zJqjBCe1UbteLGWXo1l4a2zsrYAcgBYD0Er1f3ScpclyPQ6r/R1Rqr4N+J9TKMEXXVFKmE3avVrq25atrSD6WaJGiDWorqr9NB7O36Sjh4bpbONx9DDJrVqiU1+0bX90bz5SvdKtP0xS1MLgaFSs7gqWCkkA7yqDaPFrWm+o7tx2vn08yHs7+RGxWQztzxzyx1/eZB9HdMKuWYgOpJpMR1tO+xhzA4MOB8txl7stHG0LE69Kqqm6krdTZgQRt5SgRoJiKj3xDCkPqrao/nbsj1MuLQah1NCnQGsVQaq6xubXvtPnGmhOEcSM9qXVXWbq+f3O/Wymm7pUcEsjB1OsRZgmpfZzHDdsEyZfl6UKYpUwQgLEAktbWYsRc8LkzZiWjknA07whq5filG8Jrj+2wf5KZ5+xy3npyvTDKykXBBBHMEWInnXSHKjhq9ag30GIU81O1T5gid/smxOE6n6/v0OdrI4kpkz6G8yBpvRJ203uPdfaPjrS2hPN+ied/sWLSqf4Z7FT3Sfa8jY+RnorB1w6KwIIIBBG0EEbwZzddS67W+jLVE90fQzxESkTiY61dUF3ZVG67EKPUz84tXKEUmVH4MyGoB36oYX9ZAM80OeqxfEY+rUbupKoHcq6xAHgJNVCuXjlj4Ns0nKS8KyTwZlRP/AFaf31/WfGzWiN9akPGoo/OVbWypMGmur1KnaA7YUCxvyEhelGd6xIAsJ0KtDXZHfGTx6FaeolF4a4nojDZhSqkinUpuRtIR1cjxsZUunmKJ/aDzqP6BiB8BJT0dpSoYaklFAC6I9RvpO7ICSx7r2A4CQnT8la+IpH65YeD9sfinntfhL2eWT0/Ya3WST54MXRIQXrrx10PqrD8peNEdkTz70bY3qsdqHdUUge8p1h8NaegMM11EkolmCKXaFbhfLJliIk5RK16TMrBqpUA9qmQfFG/RpVOXVTTxuGI3itT+LgH4GXb0jW1aJPKp8klKZVS63MKQG5X1z4J2vnYec5so/wB/A9RVb/t63eT/AOz0GmLvh7+AlbabEsfKT6gh/ZT3AH0P6SE6RUdYXnA7XzHXxk+W1Y+bOTpknU/Umuh4BQHmAfUSTyF9H2K1qKDivZP9Oz5Wk0nroSU4qS6nOaw8CYsTS1lIPETLBmzWeDMFZaQUbI3dMPRxjSHrLw1wfVf8Tb00qhEqeLfMzk9HNM7X+u5I8F7PzBnkewYNWPyWTpauWYo0+kPGWr4ikd+vfyZQw+Bmt0SYwLXrUTvNqi+XZb/5kj6VNGWcLi6Sksq6tVRtJUbnA42uQe63KVflmZth61OvT9pDe3BhuKnuI2T6hiOp0qUeaX1R5vLqtbfI9PUzsE/U4miuk1HG0Q9JwSANZCe2h5Mv57jOlj8xp0ENSq4RRxPHuA3k9wnBcJKW3HE6O5Yz0Ko6VqKrWqNxKof/AFt+QnF6JKZ6yvV4FkQd+rrE/iE/Ok+Kq5tiqnUgincazn2aagWW/NiBfVHHu2yaaFZAtIIiA6q895PFj3k7Z0tXbtqjT1SWSrTDM3MsSgeyJT3SH7Vb+Y/4jLjRbACU30h+1W/mP+Mzzmt8KK/aPgXqafRL7df30/CZbWkb2wdXwUerqD85UvRL7df30/CZb2eYc1MJWUb+rJHio1h8RJorNPwZ0tA0nW35r7lA6X1P3wPIg+hvLNwNTMKlP/lWwtBCL67M1WoQeVk1R8fGVbn7dY2tLM6LswGIwy0ye3S/dsONgOyfNbeYMq6VqWY5PUdrQlXtsSTx5rJjp6FUy3WY6vUxVU7xrMlPwJvrsPMeEkGEwNl6uhTWlT+qihB523nvMkFPKVBuZuJRA3CX41xhyR5+3UWXeOWft8jg4XRsXu20zs4fBqg2CbETcgEREASvOlDRM10GIpLerTFiBvdN9vEbSPEjlLDmLEUQwIMlptlVNTj0NJwU47WeYG2yw+jbT4YfVwmKa1PdSqHcn2HPBeR4bjs3ZdOOjwlmrYcBXO1l3K55jkfge7fK2rq9JilVSjDgwt6c/ET0HeU6yG18/qjnbZ0Syj1IrX2ifZQuinSPiMEBTuKtEf8ATc7VH/jfevhtHdLLyrpSwNYDXdqDcqi7PJ1uPW05N2gtr5Lcvd+C5DUQlz4epLiJr1MArb5go6Q4V9qYmg3hWQ/nPlbSLCoLtiaA/upf0vKndz5YfyJt0fM5Gl+XouHuB9NfkZQuk62dvOW1p50g4VqBpUXLtrA6wFkFr8Ta+/gJTONatinJp03e/wBVSR67p29NmmhqzhnzKFvt2ezxL60ApjqaR/8AHT/AJyOlvR4sq4umLlBq1AOKXuG/pJN+4907egaFaNJSLEIgI5EIARJTjMMKilTxnnba1YnFnZ0uolp7FZHoeYqVdqdRKtM2dGDL4g32z0RojniYvD06qHYRtHFWHtKe8GVZph0dPSdqmFHZO00zst7hPDuP+JwtHNKsTldUkKQp9ulUBVWtxB4HvHxlGtyoeJLgd3Uxq7QgpVPEl0f2/eB6MiV/g+mjBMoNRKyNxFlceTBhfzAmrmHSbWxQNLLcNVYnZ1hW5HeLdlfFmlp3w6PJyV2ffn2ltXm2sfvoafSxpGoY01PsKVPvE3b0sB5GRzo90fYE16gs9W1gd6pe4v3nf4ATewmhba4rYxhUq3utJTrop51G+me7d4ywNHckt22E1qreXOXNkur1MNkaKnmK6+Z3MHhLUtU8RaQHOcN1btTbyPMSzAttk4OkmSCst+I3EbxKvaOhWqgscJLl+ClTb3b9xDtEsb1FfUJ7DnZyDf53eks6m1wDKdxuFqUWIZSRzAv8JJdH9PQihK3aA2Bge15g75T0erlpl3OoTWOTJba1P2oE/mOvWCKWO4CcJ9OcKBsLE8rD9ZxM4zTFYsWpp1NL673UeIXex8reEuXa+MouOn9qT5Y5L3t8iKNLXGfBES0yzBsTWGHpG9z2jwUcWMl2hmVBAoAsqgAeU5WV6PKG1UBYk3dz7THv5Dulg5Vl4pKBN+z9EtJUo9epi6zfLJnxWFDrqmVnpN0bUqjM6qUY7SafZv4ra3wlqT8PSB3idOE5QeYvBA4p8ylMJowuCvWNSodWwGwLtJA3jxnJ0s0gLDVQk7N5JJ9ZcOkmFwz0atNqtFGI2a9RVswNxe55iUPmdRWcjZsJGwgjyI2Geg0M5Wwbm+K+xzdRFQktq4FrZBlSmlSo0RamoBvxckAl2PEnfeTjLsuFJQBKZ0F08OBZaVcF6G4EbXpeH1l7t/LlLswWNSsi1aTK6MLqym4I7pxtTp7KZe316+ZeqtjNcDPKa6Qx2q38x/xGW/i8R1aO5Vm1QTqopd2twVRvJlC6WVsZWeozYauuszNY0n2XYm26cfVptKKKPaCclGMVlm/0TDt1/fT8Jl2oLqPCee9EcyxWDqMy4WrUDWuuo6m4vYggHnyl0aL6QVsUutVwjYZbbNeoC7Hup6oIHebecmpn7Ki+ZZ09i2qDzn0ZT+neRHCYp1t+6cl6Z4WJ2r/STbwtznP0W0gfAYhaydpT2aiXtrLfh3jeD+su7S/RqnjKJRx3qR7SnmplG55o3iMIx1lLoNzqLi32hvXz9ZTtolXLdDke10uvq1NXdX8+Xr/6ehMkzqli6S1qLh1PqDxVhwPcZ0J5iyfSarhX16FVqbcdU7D3Mu5h4iTPDdNmJUAMtBzzKspPkrAfCWIapf8AJHPu7IknmqSa9/B/guqfAw3cpV+W59m2YkazLgsMfadaepVZeVIPdr/a2DvO6T/KadOmgp0gdUbySWZid7O52sx4kyzCe7jg5l1Kq4OSb93H6nSiIm5XEREAxV8MHFiJFc80NSqCCisOTAEeUl8WhPAKXzDoypgkqKie61x6MDOb/wAPSD/GqDxpg/mJer4dTvEwNlaHgJYjqro8pMjdUHzRTmH6Pk+niKx8Kar87zr4TQPBr7QxFT3quqPRFHzllDKKfITIuXIOE2esvfObMKmtdCDYfRrDp/CwtIH6zL1j/ee5m3T0XZzcyaLh1HCfsCV5ScnlvJIklyOZlGV9SJ1IiamTWxeCWoLESOY7RMG9hs5bx6SWRAIRQ0c1Dso0r8+qS/radIYKqw1dw5cPSSTVEWgy23zONg8hAN22mdhKYAsJ+ogwJ8K3n2IBycxyJKnDbODV0XKm4APiAfnJpPloayCK4fA1E9lVXwUL8psLk7ue2ZItUT7MJYBpYLLFpjYJuT7OBpjjzToimDY1Lgn7IHaHncDwJktcHZJRXU1nLbFs5GlXSImHVhR1Tb6Z2r/QOPidnjIlSweOzECrisQ9Gi21VN2dgdxFEEKo8dvdI0tb9pzClTbaiEvqncdQXAI5XtLZybKDU7bzoXWLSvZUuPV9StXF2rdN/AjVDQLBAdrr6p5tU1B6IB85o5r0d0WB6lGpngdZn9QxNxLWo5Yi8JmOEXlKb1VzeXJ/Mn7qGMYR5qzDLKuHfq6q2PA/RYc1MkvRvpi2DxK4d2vh6zBbHclRtiuvK5sD4g8JZelWiCYmmy2271PFW4ESg8zpNScDcwYD+oN+s7Ndy1VElPmv3JRlB02JrqepEfWFxOHmmRGqbzY0fxRdBedeeeOkRKnonqm4nVwWWMm8zsRAPyF2WnKzLIlqbbbZ14gFe47QVGNzSpt3lFJ+In5weiRpm9OmiHmqKp9QJYZEag5TGEbbnyIxgsie92JkhwuFCC0zxMmoiIgCIiAIiIAiIgCIiAIiIAiIgCIiAIiIAiIgCIiAIiIAiIgCQXpVdqdGjVUdkMyN3a4BU+qkeYk6mjnWWpiKL0qihlYEEf748b90n09vdWKeM4I7Ib4uJ5zy7HdTiqdc7QG7Vt+qws1vI38p6HyCuj0UemQysAQRtBHMSjdJNCq+FdurBq077CB2wPtLx8R8Jg0c0yxWAYik5Vb3am41kJ907Qe8WM699ENX7dUln9+RTrslT7M1wPRkSrcL00kD97hlJ5pVKj7pU/OZT0ymp2aGDZ3O4a5qH7qJcyg+z9Qua+q/JYWprfX6MsTMcclCk9WqbIgJJ/Id53ec8+YTBnG401Lfu6b9Y54axbWVB57fAGTHG4HMczIbHP8AsuHBuKYtrn3adzY/ac3HKdzKNH0ULSopq018yTxZjxJ5xvjp63CLzJ88ckMOySk1hIkejFEhBedyYMJhwigCZ5QLAiIgCIiAIiIAiIgCIiAIiIAiIgCIiAIiIAiIgCIiAIiIAiIgCIiAIiIAiIgCIiAIiIBzswyhao2iRrG6H34A+IB+cm0WgFeromFP8Gl/+SfpOlhsqqqLKNUclGqPQSX6o5RqzLk3zZjCRH8PkJO1zOzhsGqDYJsRMGRERAEREAREQBERAEREAREQBERAEREAREQBERAEREAREQBERAEREAREQBERAEREAREQBERAEREAREQBERAEREAREQBERAEREAREQBER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6" descr="data:image/jpeg;base64,/9j/4AAQSkZJRgABAQAAAQABAAD/2wCEAAkGBxQREhUSEBQWEhQVFxYUFRgYFxkUGhgXFRQXFhYXGBcYHCggGBslGxQUITEhJSorLi8uFyAzODMsQyotLisBCgoKDg0OGxAQGywkICYsLCwsLCwsLCwsLCwsLywsLCwsLCwsLCwsLCwvLDQ0LCwsLCwsLCwsLCwsLCwsLCwsLP/AABEIAIEBhQMBEQACEQEDEQH/xAAcAAEAAwADAQEAAAAAAAAAAAAABQYHAQMECAL/xABDEAABAgMEBgYIBAUDBQEAAAABAAIDBBEFBhIhBzFBUWFxEyJygZGhFCMyUmKxssE0QlPRM4KSouEXJMJDc7PS8Bb/xAAbAQEAAwEBAQEAAAAAAAAAAAAABAUGAwIBB//EADcRAAICAAMEBwcDBAMBAAAAAAABAgMEESEFEjFRMkFxgaGx0RMiYZHB4fAUM0IGFVJyIyQ08f/aAAwDAQACEQMRAD8A3FAEAQBARk/eCXg5RIra7h1j3htad6kV4S6zox+hyldCPFkHMaQZdvste7+lo+alx2Va+LSOTxUepM8v+pEP9I/1j9l0/tMv8vA+fq1yPRA0hQD7UN45Fp+4XiWyrFwaPqxcetEpK3ulX/8AUwH4wW+erzUeeBvj1Z9h0WIrfWTMGM14xMcHDe0gjxCiSi4vJrI6pp8DsXw+hAEAQBAEAQBAEAQBAEAQBAEAQBAEAQBAEAQBAEAQHBKAqds3mjtcWQJaJlljLQfAA08fBRLLbuEId7y9SBfdieFVfe2vLMrb73zH6xH8rP8A1UD9XZz8inltC9ab3gvQ89jXln52ZECBHIA6z3YGZNH8utd6J3Wy6WS7iZg54q+XvTyXYvQ1WXYWtAccRAoTvO9WZdLQ7EPoQBAEAQBAEAQBAEAQEZbNtw5ZtXmrjqaNZ4ncOKkUYadz04czlZbGC1M4tq9ceZd0cOueQYz77T35K6hhqMNHfn82Q3Oy15I99kXBixaOmn9GD+VuvvUO7asnpUsvi+P58zvDCxXSLPK3Hk2a4eM73ElQZYq6XGb+fod1XBcEel90pMinQMXhXWLhJ/Nn3cjyIqf0eSzx6rFCOyhqPAqRXtC+HXn2/mZzlRB9RS7duzMyVXH1sL327O0NitcPtCu73ZaPwItmHcdURcpazoZxwnuhu3tNK89/epk6ozWUlmjim4vQuF3NJFXthTba4iGiIwZ1OrGwfNvgqnFbNjFOdb7n6+vzJlV7ekjSAVTkoIAgCAIAgCAIAgCAIAgCAIAgCAIAgCAIAgCAIAgCAIDCbRFC/tP+orOS6T7TFT6b7X5k1oYb/uZk/Azzc5WuC4PuNDs3g+41xTi0CAIAgCAIAgCAIAgCAiLxW0JZmVDEd7I3b3Hh81KwuGd0vguJxut3F8TJrTnokxFwMq+I804kn7LQZww9e89EiBGLskaZdG6zJNgLgHRnZucdnALOYjETunvS7lyLKEFBZIsi4HsIAgCA4c2oocwgMY0k2XBgzTYcrXHEGJ8NuppJ6tNxOZpyO1X2Bun7Fysei4Mh2wW/lHiWi4VxhAAjzIxRTm1p1N/yq7F4x3PJdHz7TvXWo9poChHUIAgCAIAgCAIAgCAIAgCAIAgCAIAgCAIAgCAIAgCAIDCLSPWf2n/UVnJdJ9pip9N9r8yc0L/iJrsM+pytcFwfcaHZnRfca2pxaBAEAQBAEAQBAEAQHXMRgxrnuNGtBcTwAqV6jFyaius+NpLNmRXktd0VzojtbtQ3NGoLT4ahVxUV1FVOTnLMltFVj4i+beK54If3Kq9qX701WuC8ydh4ZLM0tVRICAIAgCAIDxGyYPSGKYbekOeKmdd6+uTaybPmSPavh9CAIAgCAFAcA11IMsjlAEAQBAEAQBAcVXzNA5X0BAEAQBAEAQBAEAQBAEBgtpHrP7T/AKis7LpPtMTPpvtfmT2hb8RNdhn1OVpguD7jR7N6L7jXFOLMIAgCA6zHbqxNrzC+Zo9bkuR2L6eQgOHOAFSaAID8MjNd7LgeRBQH7a4HVns8EBWb/TuCA2GNcR2fZbmfPCrHZte9Y5cvqRsVLKOXMya2Iy0CWSIMTaLoyXQycFm3ACeZFSsldPfslLmy1iskkTC5noIAgCAIAgCAIAgCA8FrWtDlm4ohz2NGs/44rnZZGC1JOGwtmIllBd/UUOavXNzbzCk24ezs5vP2ooysttfu6IvHg8FgYqV73pcvt6n7FyJuL1o0cV4kvPiSvX6XPjI5f3yENKqkl2+iI207pzksOkbSK0ZksqHDjTX4LzLDyjrHUm4fbOHue5bHd8V9jzWXfKZhezELwNbIlXjlU9YeK8RtnElX7Kw9vGOXxWn2NCuxeyDO9UerjAVdDJrltLD+YeY2hTK7VMzWO2ZbhdXrHqfryZYV0K0IAgIi0rbbDBw0NNp1f5VJjNsRre5St58+ru5k2nBuWstCIhxpqZzhg4PeccDTyA1rjHBY3E+9dY4rl9lkjo7qKtIRz/OZ2Gw5gZ1hu4VI86L5PYCy92zX4r7n1bQ5x8Ty9PEhOwuxQ3c6A8qZFVN1eKwMsm2uTT0f5yZLg6r1mtfg+JJydvEZResPeGscxtU/CbdnF7t+q5rj3rr7vEj24BPWvR8iehRA4BzTUHUQtPCcZxUovNMq5RcXk+J+16PgQEJb15oMrUOON/ut2do/l+fBS8PgrLtVouZxsvjDTrKuLyz81+GhYW7CG1/udr8ApbqwdLym3J/D8+pyUrp6rQj7Qta0IGcwYrBv2eIyCkUxwdukEs+TOU/bR1bPMbzxyKiO/wAVI/R1f4o5+2nzP1L2haUduKXfFe2tKhwNDuO5cLf0dUt2cdew6wV0lmmWG7dkWg8h81MRGNGeDFmedFX4jE0vSqCXxZJhXJayZeQoB2MCtM9Z/af9RWdl0n2mJn+4+1+ZYNCn4ia7DPqcrXB8H3Gj2b0X3GuqaWYQFWvLfBkvVkKj3jIk+y07svaKjW4hR0jqy4wOyZX+9ZpHx+xXIElaFoDG55ZDOrFkKcGDJeFTZPWbJc8dgsK92iG811/fVvyE5cSZYKw4jIh932a8ijwvJnqrb0G8rK8lzT+j9Svy9pzEs8ta58F7Tm3ZXi05FcE5QeXAt3Th8TBSyUovr+/FF8uffVs07oI4DI/5SMmxKa6bnbad43CZVdvaPiZ3aWyXh17WvWHivt8fn8beRXI5ruUpAOs6I1sFzGDHCERwFWirnPZ1a1/MzGK7EBI2NJmDDLD7zjXfiNS7vNT3oClaSI/r4bNjYeLvc4g/QFe7Lj/xt/Hy/wDpAxb95L4GeT5q7vVpLgcIH0DJikNg+FvyCxxbHcgCAIAgCAIAgCAIDx2tPtgQzEdnsaN7jqH/ANuXiyahHM74ah32KC7+wyS3J+JMxmwwcUSK4N5V3cAKqvWds9TYVxrweHdmWiX582and+xmSkJsNgzp1jtJ25qyjFRWSMZddO6bnN5tkovpzCAy7SbdwQSJyAKNcQ2M0agTk1/ecjxI4qNfX/JGn2Fjm/8Arzf+v1X1Xf8AAobZpzHNiQ3Fj2nE1w1gjao60ZpJ1xnFwks0+o2+5l4RPywiZCI04IrRseBrHAggjnwU6Et5ZmBx+EeFucOriuwnl7IRD2zPUqxpyHtfss/tbHZZ1Qfb6epPwtGfvPuIOxJT0qK5z84UM6vedx4LzsXCJ53z48F9X+fE6Y63dSrXa/QuYFMgtEVhygPNaEk2MwteOR2g7wuV9MLoOua0Z7rslXJSjxKTEY5jnQ362mnPcVgcVh5Ye11y6jR1zVkFOPWeuxbW6GIGPPq3mh+EnUf3VlsbHOmz2Un7r8H+cSNjcN7SG/HivFF0WxKIgr12z6PDwsPrH1p8IGt37f4UzB4f2ss3wRwvt3FpxM9sCT9NnAx5JY2r38aHbzKtsda6aco6N6dxFw8N6WbNcgwmsAawBoGQAWdLE4jwWvaWvAc0ihBzBCJ5aoGOXxsD0KPRleiiVdD4e83uqO4habAYn21fvcVx9Suvr3JacDyXctx8lHEQEmGSBFb7zd/Max4bV0xeGV8MuvqPlVm48zcIcQOAc01BAIO8HMLKvQsj9ID5/tM9aJ23/UVnpdJ9pip/uPtZYtCf4ia7EP6nK0wfBmi2b0X3GvKaWZXb32x0LOjYaPeCSfdbq8Tq7io+Is3Vki02ZhPaz35cF4v7FHuhZwnZsl4rCg0cRsJOoLjhoZveZbbZxDppVMeMuPZ9zWWtAFBkApxlTlAZ/pZk2NhQ5gUEQP6M73NLXHvoW+ZUbERTSZof6fukrJV/xaz7GsvP0MiiWk5rw9ji1zSHNI1hwNQVyjHI0ds4yTi1mnxPou7lpelS0KORhL2AuGqjvzDxqpqeazMBdWq7JRTzSZJL6cggMx0k5TbeMJv1vC0Gy/2X2vyRX4rp9xRZ0KzOETe7FmBEl4LxqdDYfFoWOnHdk4vqZbJ5rM9q8n0IAgCAIAgCAIAgKDf20qxhCByhtqe07P5U8SoOJlnLLkaXY+Hyq3+b8F9yp3J9ZakKueEPcOYbT7phlqTNtvdwmS5r1+htSnGOCAIDy2nJNjwYkF/sxGlp7xr7ta+NZrI6U2yqsjZHinmfO0eEWFzHe0xzmO5tJB8wq/LJn6RCanFSXBrNd5Z9EtqmFPdCT1Y7S2nxsBc0+GNSKXk8ig27SpUqfXF+D088jZ5mLga524Er3iLfZVSnyRla470lEplpR6NJ2n7rC2Scnr1l9VHUmLjspKg7XOcT40+y2ezo5YaHZ9Soxrzvl+dRYFNIoQBAVm9krRzIo29Q/MfdZn+oaNIWrsfmvqW2zLOlDv8AUq1o6qrOVcS3iXq7M700sxxzIGE825L9AwdvtaIzfHLy0M1iq/Z3SivzPUoV9Z0vmoo2Mowcg0E/3Fy1mArUaY/HUpMRLOxjRW8elRgdZhgjudn8wuG117sX8Wd8L1mpKjJgQFX0jSIiybnU60JzXjlXC7ydXuU/Ztm5elz0OGIjnDsMemzktIyBE2m4MwXyEuTmQzD/AEkgeQWUxayvnlzLOvoIsCjns+fbT9uJ23/UVnpcX2mKn+4+1lk0J/iJrsQ/qcrTB8GaPZ3Rfca8ppZGUXtn8ceMa6nFg5M6vzBPequ6W9Nm02bRuUwXwz+epLaIWjo5h23pAO7AFMw3QKj+oP8A0R/1+rLlalswJYVjxGs3CtXHk0ZldZWRjxZV4fCXXvKuLfl8+BSLV0jPeejkYRJ1BzhiPc0ZDvJ5Lg7pS0gi6r2PTQt/F2JfBfmb7kRDbnT9ouESciOY34jUgHY1upvcF6jVJ6yZ9s2xRRH2eFhpz4fd9+RcLB0eyktRxZ0r/efmuyikUt+Muu6ctOXBFrhsDRRoAA1AZL0RT9IAgM90qy1DAijV1oZ55Ob/AM1dbIn0odj/ADwIeLjwZnscVV0REaroxtHpZQQyetBcWHsnrN8iR3LNbRq3Lm+p6+pY0Szh2FvUA7BAEAQBARUW8cq0lpjsqMjQ18wpCwlzWaizm7oLrPz/APppX9Zvn+y+/pLv8T57aHM/D71yY1x2Dx/ZFg73/Fn320OZ67LtqBM4vR4giYfapXKvMLnbTOrprI9RmpcDLL4RyZyYr71PBrQFT3dNm72ZD/q19n1ZHXDj4LTg1/NjZ4sJHyXbDvJnPbUN7CyfLJ+OX1NzU0xQQBAEBhF/pbo5+YAyBcHj+djXHzJUKxZTZvtk2b+DrfJZfJteRE3MiEWjLU/VHyNV7r4ojbWf/Xn+daN+tx1ILv5fqCjbYbWDll8PNGTwazuXf5FNtI1YVjU9S9gtSwXGfWVA917h51+622zJb2Gj3rxKXHrK993kWFTyGEAQEZeKHigO4UPmPsSqvbMN/Bz+GT8fQl4GWV6KDaho1YunpGjiWbRw+su/hENPALb7L/8AOu1lDtP9/uRS78wjDnYoOp+F7eIc0V/uDh3LcbPmpYePw0M5iI5WM8d0LQEvOw3uNGuPRu5Pyr44V9x9PtKWlxWvyPVE92SNrWXLEICKvSR6HMV/Sf8ALLzUjCfvw7Uc7eg+wwaedU4W5kmgHE6lqJyUVmyvgjd7pyBl5SDCOtrBXmcz81k7Z783LmyzislkS65n0+fLT9qJ23/UVn5cX2mLn+4+1ll0JfiJrsQ/qcrPB9ZotndF9xrymlkYZasX1kUH9SJ9ZVTLpM/Q8PH/AI4P4LyJbRzDiRvSJeFHdLmrYhLA2rhm0ipBI1DVQqZRqssyl201VZC1wUtGtc8tNeCa59ZZIWjeFixRY0SKSampzPM6yuiohnmVk9tYpx3YtRXwXlxLTZliwJcUgw2t40z8V1SS4FXOcpvek838SQX08hAEAQBAQl8rLMzKRGNFXtGNnaZnTvFR3qVg7vZXKT4cH2HO2G9FoxQOqtUVhN3Ltv0OZDnGkKJ1InAVyd3HyJULHYb21enFar0O1Nm7LXgbUDXMLMFicoAgCArV47AmJslomTDhe40UB7W13eacFLoxKp1UE3zZynXv8WQTNGm+Yd3AKQ9q3cl4+p4/TQ+JX702YJGKyEHl4cwPqRT8zhT+1T8HbK+DlLn1Ea6tQeSKnaU3U5Kd0UeIo3a61kQ5aAxsMUJaC47SSKrJWWSsk5SepZxSSyRmukiXMKee7ZFa2IPDAfNvmq2+OU8zb7EtVmEUeuLa+v1KpLzRgxocYa4b2v7mkEjwqvNbyZPxVPta5Q5po+iZeMHta9pqHAOB4EVCsT87aaeTOxD4EAQGI6Unj0+LwbDB54AfuFEt6Zt9iaYOPa/MjtFkiY9pMdTqwg6ITxoWj5nwXStakHbV2VW7zflqbpa0LFBeBrpUd2f2XLH0u7DTguOWnatUZzDz3LYv4lHiuxNKwSepo0siTuNHwuiQjto8fI/ZarYdycZV9/0ZV7Tr1jPuLgr8qggCA8VtH1ETl9woG03lhLOwkYT96PaZlb0ajaLFYaOcszUVovFwpQw5NldbyX+OpbvB1+zpjH81MzjbPaXykuz5aHnv9dwzcIRIQ9dDrQe806289o/yrfA4v2EspdF8fUr7qt9acTIHvIJa8EEZEEUIO4haSMk1miA45Gn3Kvox7GwZpwY9oo17j1XgasR2O561R4zZ8k3OpZrly+xLqvWWUi6OmmAYi9obvLgB4qrUJN5JEneXHMz/AEgXrY+H6PLnEHEY3DbQ5NbvzpnwVxgMG637WzTL8zZDut3/AHYnmuFcpxeJqaFKZw2H5lR8bjva+5Dh5/Y7VVburNPVadwgPny0vaidt/1FZ+XF9pi5/uPtZZNCX4ia7EP6nKzwfB9xotndF9xr6mlkYhfKX6GdjsOQc7pG8RE63zLh3KtujlNm+2XarcJB8ll8tPI8l1LW9DnIcYmjD1InYfkT3HCe5e6p7rPm08I8RRKK48V2r14G8tNRUZgqeYI5QBAEAQBAEAQGQ6RbvGWjGPDHqYpqafkedY4A6x3jctBs7Fb8fZy4rxX2IV9WT3lwKo19VZkbI0O4N7g0NlZl1BqhPOrgxx+R7typtoYFtu2tdq+vqSqLv4yNGVKTAgCAIAgMt0qj/dQ/+yP/ACPV9sv9p9v0RBxPSXYZxOa1Yz4HOB9JyX8NnZb8gsgWRV9JN3zNS+OEKxYNXNG1zT7beeQI4hcrYbyLXZONWGuyl0ZaP4cn+dTMU6Sqh5ZG2zzNc0U3gEWB6JEPrII6lfzQq5U7NacqKXTPNZGQ23gnXb7aPRlx+D+/H5l9XYowgPxGihjS5xDWtBcSdQAFSSh9jFyaiuLPnC9trekzEWKAfWPJaNtPZYKb8IaFE6UszfVwWFw8a31LXzfia1oruwZOX6SIKRY3WdwbsCkxjkjGY7E+3tzXBcPXvLwvRDM/t+VMvFI/I7Np+Y7ljNp4F0WtxXuvVen51Ggwd6tr14rj6nmkJvoorYrdhzG8HWPBRcHiXhrVP59nWd76lbW4P8ZosCMHtDmmoIqFu4TjOKlF5pmalFxeT4nYvR5CAg71zgZCwVzdmeQz+dFQ7exCjSqVxk/Ba+ZY7OqcrN/kZ7IyTp6ZDG+wDVx3NCg7KwW/JN8Fx9C1xuJVFeS6T4eprcGGGtDW5AAAcgtYZk/aAgreunLTmcVlH++3qu76a12qxFlXQZ5lCMuJWv8ATJrTVkd1OIBU1bVtS1S8fU4vDQZU5iMGOe0GuFzmg0pXCSK+Sua4ycU5cciBJJNpEpo5s9kxNPfF63RNDmg7ySK91PNQNqzlGEYrg88+4lYWKzbNaVETQgCA+e7T9qJ23/UVQS6T7TGT/cfayy6Eh/uJrsQ/qcrPCdfcaHZ3Rfca+phZGf6WLDMSG2bhiroQIiU2w9df5TXuJXC6GazL7YeNVdjplwlw7fv55GVCIComRr08zSdHl82ta2UmnUp1YMQ6qbIbzs4Hu3Vk1W/xZmdr7JbbvpX+y+q+q7+zTFJMwEAQHFUBygCAIDonZRkZjocVocxwoQV9jJxea4nxrPRmN3uubFknGJCBiwNhGZZwcPur/C7QjZ7s9JeDIdlDWq4FbhTIOtWSZHcS6XYv1ElwIcX10IZCp67R8JOscD4hV+J2fC33o6PwZ2rvlHR6o0WyryS0xTo4rcR/I7qu8Dr7qqltwltXSXf1EuNsJcGSyjnQIDgmmZQGR6UbThvmGdE9sTDDDXFpDgDjcaVG3MLQbNrlCp7yy1IN7UpaGdRo9SpkpZnlLI+nJL+Gzst+QWTLA7kBmt/NHZiudMSVA85vh6g47XN3O4bVynXnqi72ftZ0pV26x6n1r1XkZlDmI0pGBIfAisNRUYSCMtuRHkarhk4s0kbacTW46Si+P51eZql39KUB7Q2cBhPGtzQXsdxoOs3lnzXaN3Mz+J2DYnnQ95cno/R/mhNTGkKz2Coj4+DWPJ82geK9e1iRIbFxknluZdrXqUC9N9Y9pf7eThPbCJzAzc/djIyaPhr37FzcpT0RcYfB4fZ3/LdJOfV8OxcW/iTlxdHPROExO0c8ZtZsbz4rpCGRUbQ2nLEvdjpHxfb6GmBdCqCA8dqWcyYhlkQcjtB3hcrqYXQcJrNHSq2Vct6PEzq1rKjSjusC5mx4GXfuKy+L2VZVrHVc/VF9h8bVasno/wA4Huu/eXouqesw6xXVxC5YLH24T3Ws48uXZ6H3FYKN2vB8/Ut8G8EBwrjw8CD9lfQ2zhJLWWXamVEsBenwzPLP3ohMHU658B55qPftymKypTk/kvU61bNsk/f0RU4kOYtCIcAOEnrPOTQNwULD7OxGKs9tiNM/zJL87ybPFU4aO5Xq/wA4su9g2LDlIeBmZPtO2k/stNXXGuKjFaFLbbK2TlJ6kmvZzCAIAgMVvhZxlZmI0jqvJew7C1xrTuJotRgr1bUn1rRlZdW4yZGWXaD5eKIsB2F47wQdbXDaCpFtULY7s1oeYycXmjW7rXshzgwn1cYDNhOveWHaOGseazmLwU6Hnxjz9SfVcp9pYlCOx4LbtRkrBfGiVIaMgNbjsaOa8WT3I5nO2xVxcmfO09aTnEkMJqSTkdZNVUKqT1Zm44OcnvSJK5V6nyEZ0ToS9r24XNzbqNQQaHVns2qRU51PRZk6h2UZ5LM1S7t/mzkQQ2S0YV1uyLW8ySD4BTK7XP8Ai0WNV8rP4tFxe0EEEVByI4LsSTHb86PokBzo8k0vhHMwxm5m/CNreGxR51daNLgNsppQvev+XPt9fmUFs3Q0dkRkQcvELi4mhhemsyzWFfyZlQGsiB7BqZEGMAbgahwHAGnBe4zlEh4nZ2ExL3pLJ81p9vAsQ0vPAzl4ZO8RCB4YT8179s+RXP8Ap+nqsfy+52Wfei07TcGS7Wy8M+1Ea01A4OfXxAC9Jzl8CNfTs/BrrnPk3p35eWZpFkWeIEMMxF51uc4klztpJOZPErqlksiisslZLel9u5dSPavp4CAIAgOHNBFDmEBTrf0dy0wS+HWA87W+yTxbqUunG21aZ5r4nOVUZFKn9G05CPqiyMOBwnwKsK9qx/kmvE4yw76iKiXdnmZOl391D91JW0aH1+DOTw8uR6pQWnDyhtmG8A4geFaLxPE4OXSyfd9j6qrVwzJWALZfkOmHN1PNcHfgVwjn3ep7Vd3M7nXPtOY/jxcviiOf5Erz/caYft1+S9T7+nk+kz3SeilhzmIzncG5D91ws2ldLhkjpGiKLHZ1xJKDQtghxG12ZUOd9k+lJnRRS4IsrW0FBqGS5Ho5QBAeK0bJgzApGhsiDiAUPUZSi84vJldj6NpBxqIRb2XELzuR5EuO0cVHhN+fmcy+jmRYa9GXdokpuR5Ce0cVLjY/LyLFIWXBgCkGG1nIfdeiG2282exD4EAQBAcOaCKEVCAh5y68tENTDDTvacPyXGzD1WdKKfcdoYi2HRk0eQXMgDU6J/V/hR/7bhc89xePqdf12I/y8vQ9ctdiWYa4MZ+Il3kpFeHqr6EUu44zvsn0pNkvDYGijQANwyXY5H6QBAQtu3lhStQeu/3Rs7R2fPgpeHwc7tVouZxsvjDTrKLN32m5h+CWFODG1Pe51fKisnhMLh1na8/zkiOrLbH7p3Q7sWlMCsaMWA7HPcfKq4vaFEP26/Jep7WHm+lI/X+l73ZvmM+X7ry9q2dUUe1ho8yqXiuzHkHdcY4ZPViN1cj7pVhhcbC7Tg+XocLKXHsI+DMlpD2Etc0gtINCCNRBU1pSWT4HDgzYbjXl9NhEPoI0OgfsxA+y8DZWhqN45LNY3C+wnpwfD0LGmzfWvEskRgcKOAI3HNQjqdPoEL9Nn9IQD0CF+mz+kIDshQGs9lobyACA7EAQEJa905SaNY0Fhd7wFD4hfGk+J1rvsr6EmiAdoqkCcmxB/O79153IklbTxX+fgvQ91n6O5GCQRCxEasRxfNfVFHKzGX2aSm/LyLPLy7YYwsaGgbAKL0RjtQBAEAQBAEAQBAEAQBAEAQBAEAQBAEAQBAEAQBAEAQBAEAQBAEAQEJey2PRoPV/iPOFnDLN3cPMhS8HR7WevBcTjfZuR04mRzsV8aK2EwkuiOArrNXHMnfvWglJU1ufJEGEd6WRsN3bBhycIMYBip1nbSduay9lkrJOUnqWcYqKyRLLwfQgOqZl2xGlkRoc1woQRUEL6m080DHb8XW9BiB8KpgxCcPwu14D3ZjkVosBi3dHdl0l4og317rzXA69Gs2WWgxo1RGvYfDEPNq87TinTnya9D7h+kbWs8TQgCAIAgCAIAgCAIAgCAIAgCAIAgCAIAgCAIAgCAIAgCAIAgCAIAgCAIAgCAIAgCAIAgM50oxi2LBGzA6nPEK/8Vd7JScJdqIWL4optgxwydgRH+yIgqefVr5qdjIOVEkuXlqcqXlJG8LLFkEAQBAVDSkW+hZ6zEZh55k+VVY7Lz9v3M4YjoFG0WSJiz3S06sJpJPF2Q8qqXtSxKChzfkc8PHXM2hUZLCAIAgCAIAgCAIAgCAIAgCAIAgCAIAgCAIAgCAIAgCAIAgCAIAgCAIAgCAIAgCAIAgCAq2kGwXTcuHQhWLCJc0e8COs3voDzAU3A4lU2e9wfH1ON1e/HTiYyYmZDsiMiDkQdxC0qknqiBkaVdC/rQxsGcJ6oAbF11A1B4Gdfi27d5p8Xs1t79Xy9PQlV4jLSXzL9KTsOKMUJ7Yg3tcHfJVE65QeUlkSlJPgd68H08Np2xAlxWNEazgT1jyaMyutVFljygszzKcY8WZPei2otqx2wpZjsDTRg563vpqPDZ4q6qhXgq25v3n+ZIiNu6WnA0i513WyMAMGb3dZ7t5VLddK2blIlxiorJE8uR6CAIAgCAIAgCAIAgCAIAgCAIAgCAIAgCAIAgCAIAgCAIAgCAIAgCAIAgCAIAgCAIAgCAICr3muPLzhL84UX327e0NRUmjF2U6RenJnOdcZcSiTujachn1TmRRzwnwVlDasf5Rfdr6HCWHfUzwi6loNOUE13gj5rt/c6Hxz+R4/TSPdBuzaj8iHNHGIVze0MMuEfBHpYefMlbO0ZxHGs1FoNoZ+6j27Vm9ILLxPccNFcS+WLYUGUbhgsDd52nvVZOcpvOTzZISS0RJLyfQgCAIAgCAIAgCAIAgCAIAgCAIAgCAIAgCAIAgCAIAgCAIAgCAIAgCAIAgCAIAgCAIAgCAIAgCAIAgCAIAgCAIAgCAIAgCAIAgCAIAgCA//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4937760" y="6565392"/>
            <a:ext cx="1219200" cy="230832"/>
          </a:xfrm>
          <a:prstGeom prst="rect">
            <a:avLst/>
          </a:prstGeom>
          <a:noFill/>
        </p:spPr>
        <p:txBody>
          <a:bodyPr wrap="square" rtlCol="0">
            <a:spAutoFit/>
          </a:bodyPr>
          <a:lstStyle/>
          <a:p>
            <a:r>
              <a:rPr lang="en-US" sz="900" dirty="0" smtClean="0">
                <a:solidFill>
                  <a:schemeClr val="bg1">
                    <a:lumMod val="50000"/>
                  </a:schemeClr>
                </a:solidFill>
              </a:rPr>
              <a:t>confidential</a:t>
            </a:r>
            <a:endParaRPr lang="en-US" sz="900" dirty="0">
              <a:solidFill>
                <a:schemeClr val="bg1">
                  <a:lumMod val="50000"/>
                </a:schemeClr>
              </a:solidFill>
            </a:endParaRPr>
          </a:p>
        </p:txBody>
      </p:sp>
      <p:sp>
        <p:nvSpPr>
          <p:cNvPr id="8" name="Content Placeholder 2"/>
          <p:cNvSpPr>
            <a:spLocks noGrp="1"/>
          </p:cNvSpPr>
          <p:nvPr>
            <p:ph idx="1"/>
          </p:nvPr>
        </p:nvSpPr>
        <p:spPr>
          <a:xfrm>
            <a:off x="155575" y="846137"/>
            <a:ext cx="8763138" cy="5193793"/>
          </a:xfrm>
          <a:ln>
            <a:miter lim="800000"/>
            <a:headEnd/>
            <a:tailEnd/>
          </a:ln>
          <a:extLst/>
        </p:spPr>
        <p:txBody>
          <a:bodyPr numCol="2">
            <a:noAutofit/>
          </a:bodyPr>
          <a:lstStyle/>
          <a:p>
            <a:pPr>
              <a:buFont typeface="Arial"/>
              <a:buChar char="•"/>
              <a:defRPr/>
            </a:pPr>
            <a:r>
              <a:rPr lang="en-US" sz="1600" dirty="0" smtClean="0">
                <a:solidFill>
                  <a:schemeClr val="tx1">
                    <a:lumMod val="95000"/>
                    <a:lumOff val="5000"/>
                  </a:schemeClr>
                </a:solidFill>
                <a:latin typeface="Franklin Gothic Medium"/>
                <a:ea typeface="ＭＳ Ｐゴシック" charset="0"/>
                <a:cs typeface="Franklin Gothic Medium"/>
              </a:rPr>
              <a:t>Legal spend month over month</a:t>
            </a:r>
          </a:p>
          <a:p>
            <a:pPr>
              <a:buFont typeface="Arial"/>
              <a:buChar char="•"/>
              <a:defRPr/>
            </a:pPr>
            <a:r>
              <a:rPr lang="en-US" sz="1600" dirty="0">
                <a:solidFill>
                  <a:schemeClr val="tx1">
                    <a:lumMod val="95000"/>
                    <a:lumOff val="5000"/>
                  </a:schemeClr>
                </a:solidFill>
                <a:latin typeface="Franklin Gothic Medium"/>
                <a:ea typeface="ＭＳ Ｐゴシック" charset="0"/>
                <a:cs typeface="Franklin Gothic Medium"/>
              </a:rPr>
              <a:t>Amount of Invoices Flagged vs. Submitted by Vendor</a:t>
            </a:r>
          </a:p>
          <a:p>
            <a:pPr>
              <a:buFont typeface="Arial"/>
              <a:buChar char="•"/>
              <a:defRPr/>
            </a:pPr>
            <a:r>
              <a:rPr lang="en-US" sz="1600" dirty="0" smtClean="0">
                <a:solidFill>
                  <a:schemeClr val="tx1">
                    <a:lumMod val="95000"/>
                    <a:lumOff val="5000"/>
                  </a:schemeClr>
                </a:solidFill>
                <a:latin typeface="Franklin Gothic Medium"/>
                <a:ea typeface="ＭＳ Ｐゴシック" charset="0"/>
                <a:cs typeface="Franklin Gothic Medium"/>
              </a:rPr>
              <a:t>Matter spend by duration</a:t>
            </a:r>
          </a:p>
          <a:p>
            <a:pPr>
              <a:buFont typeface="Arial"/>
              <a:buChar char="•"/>
              <a:defRPr/>
            </a:pPr>
            <a:r>
              <a:rPr lang="en-US" sz="1600" dirty="0" smtClean="0">
                <a:solidFill>
                  <a:schemeClr val="tx1">
                    <a:lumMod val="95000"/>
                    <a:lumOff val="5000"/>
                  </a:schemeClr>
                </a:solidFill>
                <a:latin typeface="Franklin Gothic Medium"/>
                <a:ea typeface="ＭＳ Ｐゴシック" charset="0"/>
                <a:cs typeface="Franklin Gothic Medium"/>
              </a:rPr>
              <a:t>Legal spend breakdown by practice area</a:t>
            </a:r>
          </a:p>
          <a:p>
            <a:pPr>
              <a:buFont typeface="Arial"/>
              <a:buChar char="•"/>
              <a:defRPr/>
            </a:pPr>
            <a:r>
              <a:rPr lang="en-US" sz="1600" dirty="0" smtClean="0">
                <a:solidFill>
                  <a:schemeClr val="tx1">
                    <a:lumMod val="95000"/>
                    <a:lumOff val="5000"/>
                  </a:schemeClr>
                </a:solidFill>
                <a:latin typeface="Franklin Gothic Medium"/>
                <a:ea typeface="ＭＳ Ｐゴシック" charset="0"/>
                <a:cs typeface="Franklin Gothic Medium"/>
              </a:rPr>
              <a:t>Open to close ratio</a:t>
            </a:r>
            <a:r>
              <a:rPr lang="en-US" sz="1600" i="1" dirty="0" smtClean="0">
                <a:solidFill>
                  <a:schemeClr val="tx1">
                    <a:lumMod val="95000"/>
                    <a:lumOff val="5000"/>
                  </a:schemeClr>
                </a:solidFill>
                <a:latin typeface="Franklin Gothic Medium"/>
                <a:ea typeface="ＭＳ Ｐゴシック" charset="0"/>
                <a:cs typeface="Franklin Gothic Medium"/>
              </a:rPr>
              <a:t>–month over month</a:t>
            </a:r>
          </a:p>
          <a:p>
            <a:pPr>
              <a:buFont typeface="Arial"/>
              <a:buChar char="•"/>
              <a:defRPr/>
            </a:pPr>
            <a:r>
              <a:rPr lang="en-US" sz="1600" dirty="0" smtClean="0">
                <a:solidFill>
                  <a:schemeClr val="tx1">
                    <a:lumMod val="95000"/>
                    <a:lumOff val="5000"/>
                  </a:schemeClr>
                </a:solidFill>
                <a:latin typeface="Franklin Gothic Medium"/>
                <a:ea typeface="ＭＳ Ｐゴシック" charset="0"/>
                <a:cs typeface="Franklin Gothic Medium"/>
              </a:rPr>
              <a:t>Top matters by spend</a:t>
            </a:r>
          </a:p>
          <a:p>
            <a:pPr>
              <a:buFont typeface="Arial"/>
              <a:buChar char="•"/>
              <a:defRPr/>
            </a:pPr>
            <a:r>
              <a:rPr lang="en-US" sz="1600" dirty="0" smtClean="0">
                <a:solidFill>
                  <a:schemeClr val="tx1">
                    <a:lumMod val="95000"/>
                    <a:lumOff val="5000"/>
                  </a:schemeClr>
                </a:solidFill>
                <a:latin typeface="Franklin Gothic Medium"/>
                <a:ea typeface="ＭＳ Ｐゴシック" charset="0"/>
                <a:cs typeface="Franklin Gothic Medium"/>
              </a:rPr>
              <a:t>Top vendors by spend</a:t>
            </a:r>
          </a:p>
          <a:p>
            <a:pPr>
              <a:buFont typeface="Arial"/>
              <a:buChar char="•"/>
              <a:defRPr/>
            </a:pPr>
            <a:r>
              <a:rPr lang="en-US" sz="1600" dirty="0" smtClean="0">
                <a:solidFill>
                  <a:schemeClr val="tx1">
                    <a:lumMod val="95000"/>
                    <a:lumOff val="5000"/>
                  </a:schemeClr>
                </a:solidFill>
                <a:latin typeface="Franklin Gothic Medium"/>
                <a:ea typeface="ＭＳ Ｐゴシック" charset="0"/>
                <a:cs typeface="Franklin Gothic Medium"/>
              </a:rPr>
              <a:t>Legal Department budget to actual</a:t>
            </a:r>
          </a:p>
          <a:p>
            <a:pPr>
              <a:buFont typeface="Arial"/>
              <a:buChar char="•"/>
              <a:defRPr/>
            </a:pPr>
            <a:r>
              <a:rPr lang="en-US" sz="1600" dirty="0" smtClean="0">
                <a:solidFill>
                  <a:schemeClr val="tx1">
                    <a:lumMod val="95000"/>
                    <a:lumOff val="5000"/>
                  </a:schemeClr>
                </a:solidFill>
                <a:latin typeface="Franklin Gothic Medium"/>
                <a:ea typeface="ＭＳ Ｐゴシック" charset="0"/>
                <a:cs typeface="Franklin Gothic Medium"/>
              </a:rPr>
              <a:t>Billed rate by role–year over year</a:t>
            </a:r>
            <a:endParaRPr lang="en-US" sz="1600" dirty="0">
              <a:solidFill>
                <a:schemeClr val="tx1">
                  <a:lumMod val="95000"/>
                  <a:lumOff val="5000"/>
                </a:schemeClr>
              </a:solidFill>
              <a:latin typeface="Franklin Gothic Medium"/>
              <a:ea typeface="ＭＳ Ｐゴシック" charset="0"/>
              <a:cs typeface="Franklin Gothic Medium"/>
            </a:endParaRPr>
          </a:p>
          <a:p>
            <a:pPr>
              <a:buFont typeface="Arial"/>
              <a:buChar char="•"/>
              <a:defRPr/>
            </a:pPr>
            <a:r>
              <a:rPr lang="en-US" sz="1600" dirty="0" smtClean="0">
                <a:solidFill>
                  <a:schemeClr val="tx1">
                    <a:lumMod val="95000"/>
                    <a:lumOff val="5000"/>
                  </a:schemeClr>
                </a:solidFill>
                <a:latin typeface="Franklin Gothic Medium"/>
                <a:ea typeface="ＭＳ Ｐゴシック" charset="0"/>
                <a:cs typeface="Franklin Gothic Medium"/>
              </a:rPr>
              <a:t>Practice area blended rate–year over year</a:t>
            </a:r>
          </a:p>
          <a:p>
            <a:pPr>
              <a:buFont typeface="Arial"/>
              <a:buChar char="•"/>
              <a:defRPr/>
            </a:pPr>
            <a:r>
              <a:rPr lang="en-US" sz="1600" dirty="0" smtClean="0">
                <a:solidFill>
                  <a:schemeClr val="tx1">
                    <a:lumMod val="95000"/>
                    <a:lumOff val="5000"/>
                  </a:schemeClr>
                </a:solidFill>
                <a:latin typeface="Franklin Gothic Medium"/>
                <a:ea typeface="ＭＳ Ｐゴシック" charset="0"/>
                <a:cs typeface="Franklin Gothic Medium"/>
              </a:rPr>
              <a:t>Total spend by vendor</a:t>
            </a:r>
          </a:p>
          <a:p>
            <a:pPr>
              <a:buFont typeface="Arial"/>
              <a:buChar char="•"/>
              <a:defRPr/>
            </a:pPr>
            <a:r>
              <a:rPr lang="en-US" sz="1600" dirty="0" smtClean="0">
                <a:solidFill>
                  <a:schemeClr val="tx1">
                    <a:lumMod val="95000"/>
                    <a:lumOff val="5000"/>
                  </a:schemeClr>
                </a:solidFill>
                <a:latin typeface="Franklin Gothic Medium"/>
                <a:ea typeface="ＭＳ Ｐゴシック" charset="0"/>
                <a:cs typeface="Franklin Gothic Medium"/>
              </a:rPr>
              <a:t>Rate review &amp; comparison</a:t>
            </a:r>
          </a:p>
          <a:p>
            <a:pPr>
              <a:buFont typeface="Arial"/>
              <a:buChar char="•"/>
              <a:defRPr/>
            </a:pPr>
            <a:r>
              <a:rPr lang="en-US" sz="1600" dirty="0" smtClean="0">
                <a:solidFill>
                  <a:schemeClr val="tx1">
                    <a:lumMod val="95000"/>
                    <a:lumOff val="5000"/>
                  </a:schemeClr>
                </a:solidFill>
                <a:latin typeface="Franklin Gothic Medium"/>
                <a:ea typeface="ＭＳ Ｐゴシック" charset="0"/>
                <a:cs typeface="Franklin Gothic Medium"/>
              </a:rPr>
              <a:t>Top firms by evaluation</a:t>
            </a:r>
          </a:p>
          <a:p>
            <a:pPr>
              <a:buFont typeface="Arial"/>
              <a:buChar char="•"/>
              <a:defRPr/>
            </a:pPr>
            <a:r>
              <a:rPr lang="en-US" sz="1600" dirty="0" smtClean="0">
                <a:solidFill>
                  <a:schemeClr val="tx1">
                    <a:lumMod val="95000"/>
                    <a:lumOff val="5000"/>
                  </a:schemeClr>
                </a:solidFill>
                <a:latin typeface="Franklin Gothic Medium"/>
                <a:ea typeface="ＭＳ Ｐゴシック" charset="0"/>
                <a:cs typeface="Franklin Gothic Medium"/>
              </a:rPr>
              <a:t>Ratio of low to high severity cases</a:t>
            </a:r>
            <a:endParaRPr lang="en-US" sz="1600" dirty="0">
              <a:solidFill>
                <a:schemeClr val="tx1">
                  <a:lumMod val="95000"/>
                  <a:lumOff val="5000"/>
                </a:schemeClr>
              </a:solidFill>
              <a:latin typeface="Franklin Gothic Medium"/>
              <a:ea typeface="ＭＳ Ｐゴシック" charset="0"/>
              <a:cs typeface="Franklin Gothic Medium"/>
            </a:endParaRPr>
          </a:p>
          <a:p>
            <a:pPr>
              <a:buFont typeface="Arial"/>
              <a:buChar char="•"/>
              <a:defRPr/>
            </a:pPr>
            <a:r>
              <a:rPr lang="en-US" sz="1600" dirty="0" smtClean="0">
                <a:solidFill>
                  <a:schemeClr val="tx1">
                    <a:lumMod val="95000"/>
                    <a:lumOff val="5000"/>
                  </a:schemeClr>
                </a:solidFill>
                <a:latin typeface="Franklin Gothic Medium"/>
                <a:ea typeface="ＭＳ Ｐゴシック" charset="0"/>
                <a:cs typeface="Franklin Gothic Medium"/>
              </a:rPr>
              <a:t>% of matters with budget</a:t>
            </a:r>
          </a:p>
          <a:p>
            <a:pPr>
              <a:buFont typeface="Arial"/>
              <a:buChar char="•"/>
              <a:defRPr/>
            </a:pPr>
            <a:r>
              <a:rPr lang="en-US" sz="1600" dirty="0" smtClean="0">
                <a:solidFill>
                  <a:schemeClr val="tx1">
                    <a:lumMod val="95000"/>
                    <a:lumOff val="5000"/>
                  </a:schemeClr>
                </a:solidFill>
                <a:latin typeface="Franklin Gothic Medium"/>
                <a:ea typeface="ＭＳ Ｐゴシック" charset="0"/>
                <a:cs typeface="Franklin Gothic Medium"/>
              </a:rPr>
              <a:t>% of matters with assessment</a:t>
            </a:r>
          </a:p>
          <a:p>
            <a:pPr>
              <a:buFont typeface="Arial"/>
              <a:buChar char="•"/>
              <a:defRPr/>
            </a:pPr>
            <a:r>
              <a:rPr lang="en-US" sz="1600" dirty="0" err="1" smtClean="0">
                <a:solidFill>
                  <a:schemeClr val="tx1">
                    <a:lumMod val="95000"/>
                    <a:lumOff val="5000"/>
                  </a:schemeClr>
                </a:solidFill>
                <a:latin typeface="Franklin Gothic Medium"/>
                <a:ea typeface="ＭＳ Ｐゴシック" charset="0"/>
                <a:cs typeface="Franklin Gothic Medium"/>
              </a:rPr>
              <a:t>Avg</a:t>
            </a:r>
            <a:r>
              <a:rPr lang="en-US" sz="1600" dirty="0" smtClean="0">
                <a:solidFill>
                  <a:schemeClr val="tx1">
                    <a:lumMod val="95000"/>
                    <a:lumOff val="5000"/>
                  </a:schemeClr>
                </a:solidFill>
                <a:latin typeface="Franklin Gothic Medium"/>
                <a:ea typeface="ＭＳ Ｐゴシック" charset="0"/>
                <a:cs typeface="Franklin Gothic Medium"/>
              </a:rPr>
              <a:t> Matter cost w/ budget vs. no budget</a:t>
            </a:r>
          </a:p>
          <a:p>
            <a:pPr>
              <a:buFont typeface="Arial"/>
              <a:buChar char="•"/>
              <a:defRPr/>
            </a:pPr>
            <a:endParaRPr lang="en-US" sz="1600" dirty="0">
              <a:solidFill>
                <a:schemeClr val="tx1">
                  <a:lumMod val="95000"/>
                  <a:lumOff val="5000"/>
                </a:schemeClr>
              </a:solidFill>
              <a:latin typeface="Franklin Gothic Medium"/>
              <a:ea typeface="ＭＳ Ｐゴシック" charset="0"/>
              <a:cs typeface="Franklin Gothic Medium"/>
            </a:endParaRPr>
          </a:p>
          <a:p>
            <a:pPr>
              <a:buFont typeface="Arial"/>
              <a:buChar char="•"/>
              <a:defRPr/>
            </a:pPr>
            <a:endParaRPr lang="en-US" sz="1600" dirty="0" smtClean="0">
              <a:solidFill>
                <a:schemeClr val="tx1">
                  <a:lumMod val="95000"/>
                  <a:lumOff val="5000"/>
                </a:schemeClr>
              </a:solidFill>
              <a:latin typeface="Franklin Gothic Medium"/>
              <a:ea typeface="ＭＳ Ｐゴシック" charset="0"/>
              <a:cs typeface="Franklin Gothic Medium"/>
            </a:endParaRPr>
          </a:p>
          <a:p>
            <a:pPr>
              <a:buFont typeface="Arial"/>
              <a:buChar char="•"/>
              <a:defRPr/>
            </a:pPr>
            <a:endParaRPr lang="en-US" sz="1600" dirty="0">
              <a:solidFill>
                <a:schemeClr val="tx1">
                  <a:lumMod val="95000"/>
                  <a:lumOff val="5000"/>
                </a:schemeClr>
              </a:solidFill>
              <a:latin typeface="Franklin Gothic Medium"/>
              <a:ea typeface="ＭＳ Ｐゴシック" charset="0"/>
              <a:cs typeface="Franklin Gothic Medium"/>
            </a:endParaRPr>
          </a:p>
          <a:p>
            <a:pPr>
              <a:buFont typeface="Arial"/>
              <a:buChar char="•"/>
              <a:defRPr/>
            </a:pPr>
            <a:r>
              <a:rPr lang="en-US" sz="1600" dirty="0" smtClean="0">
                <a:solidFill>
                  <a:schemeClr val="tx1">
                    <a:lumMod val="95000"/>
                    <a:lumOff val="5000"/>
                  </a:schemeClr>
                </a:solidFill>
                <a:latin typeface="Franklin Gothic Medium"/>
                <a:ea typeface="ＭＳ Ｐゴシック" charset="0"/>
                <a:cs typeface="Franklin Gothic Medium"/>
              </a:rPr>
              <a:t>% of matters with status updates</a:t>
            </a:r>
          </a:p>
          <a:p>
            <a:pPr>
              <a:buFont typeface="Arial"/>
              <a:buChar char="•"/>
              <a:defRPr/>
            </a:pPr>
            <a:r>
              <a:rPr lang="en-US" sz="1600" dirty="0" smtClean="0">
                <a:solidFill>
                  <a:schemeClr val="tx1">
                    <a:lumMod val="95000"/>
                    <a:lumOff val="5000"/>
                  </a:schemeClr>
                </a:solidFill>
                <a:latin typeface="Franklin Gothic Medium"/>
                <a:ea typeface="ＭＳ Ｐゴシック" charset="0"/>
                <a:cs typeface="Franklin Gothic Medium"/>
              </a:rPr>
              <a:t>% of matters handled via AFAs</a:t>
            </a:r>
          </a:p>
          <a:p>
            <a:pPr>
              <a:buFont typeface="Arial"/>
              <a:buChar char="•"/>
              <a:defRPr/>
            </a:pPr>
            <a:r>
              <a:rPr lang="en-US" sz="1600" dirty="0" smtClean="0">
                <a:solidFill>
                  <a:schemeClr val="tx1">
                    <a:lumMod val="95000"/>
                    <a:lumOff val="5000"/>
                  </a:schemeClr>
                </a:solidFill>
                <a:latin typeface="Franklin Gothic Medium"/>
                <a:ea typeface="ＭＳ Ｐゴシック" charset="0"/>
                <a:cs typeface="Franklin Gothic Medium"/>
              </a:rPr>
              <a:t>AFA Savings By Initiative / Type / Vendor</a:t>
            </a:r>
          </a:p>
          <a:p>
            <a:pPr>
              <a:buFont typeface="Arial"/>
              <a:buChar char="•"/>
              <a:defRPr/>
            </a:pPr>
            <a:r>
              <a:rPr lang="en-US" sz="1600" dirty="0" smtClean="0">
                <a:solidFill>
                  <a:schemeClr val="tx1">
                    <a:lumMod val="95000"/>
                    <a:lumOff val="5000"/>
                  </a:schemeClr>
                </a:solidFill>
                <a:latin typeface="Franklin Gothic Medium"/>
                <a:ea typeface="ＭＳ Ｐゴシック" charset="0"/>
                <a:cs typeface="Franklin Gothic Medium"/>
              </a:rPr>
              <a:t>AFA Adjustments By Vendor / Type / Practice</a:t>
            </a:r>
          </a:p>
          <a:p>
            <a:pPr>
              <a:buFont typeface="Arial"/>
              <a:buChar char="•"/>
              <a:defRPr/>
            </a:pPr>
            <a:r>
              <a:rPr lang="en-US" sz="1600" dirty="0" smtClean="0">
                <a:solidFill>
                  <a:schemeClr val="tx1">
                    <a:lumMod val="95000"/>
                    <a:lumOff val="5000"/>
                  </a:schemeClr>
                </a:solidFill>
                <a:latin typeface="Franklin Gothic Medium"/>
                <a:ea typeface="ＭＳ Ｐゴシック" charset="0"/>
                <a:cs typeface="Franklin Gothic Medium"/>
              </a:rPr>
              <a:t>Firm staffing by Matter / Practice / TK</a:t>
            </a:r>
          </a:p>
          <a:p>
            <a:pPr>
              <a:buFont typeface="Arial"/>
              <a:buChar char="•"/>
              <a:defRPr/>
            </a:pPr>
            <a:r>
              <a:rPr lang="en-US" sz="1600" dirty="0" smtClean="0">
                <a:solidFill>
                  <a:schemeClr val="tx1">
                    <a:lumMod val="95000"/>
                    <a:lumOff val="5000"/>
                  </a:schemeClr>
                </a:solidFill>
                <a:latin typeface="Franklin Gothic Medium"/>
                <a:ea typeface="ＭＳ Ｐゴシック" charset="0"/>
                <a:cs typeface="Franklin Gothic Medium"/>
              </a:rPr>
              <a:t>TK hours by phase</a:t>
            </a:r>
          </a:p>
          <a:p>
            <a:pPr>
              <a:buFont typeface="Arial"/>
              <a:buChar char="•"/>
              <a:defRPr/>
            </a:pPr>
            <a:r>
              <a:rPr lang="en-US" sz="1600" dirty="0" smtClean="0">
                <a:solidFill>
                  <a:schemeClr val="tx1">
                    <a:lumMod val="95000"/>
                    <a:lumOff val="5000"/>
                  </a:schemeClr>
                </a:solidFill>
                <a:latin typeface="Franklin Gothic Medium"/>
                <a:ea typeface="ＭＳ Ｐゴシック" charset="0"/>
                <a:cs typeface="Franklin Gothic Medium"/>
              </a:rPr>
              <a:t>Average Role Rate vs. Average Billed Rate</a:t>
            </a:r>
          </a:p>
          <a:p>
            <a:pPr>
              <a:buFont typeface="Arial"/>
              <a:buChar char="•"/>
              <a:defRPr/>
            </a:pPr>
            <a:r>
              <a:rPr lang="en-US" sz="1600" dirty="0" smtClean="0">
                <a:solidFill>
                  <a:schemeClr val="tx1">
                    <a:lumMod val="95000"/>
                    <a:lumOff val="5000"/>
                  </a:schemeClr>
                </a:solidFill>
                <a:latin typeface="Franklin Gothic Medium"/>
                <a:ea typeface="ＭＳ Ｐゴシック" charset="0"/>
                <a:cs typeface="Franklin Gothic Medium"/>
              </a:rPr>
              <a:t>Top Roles By Fee</a:t>
            </a:r>
          </a:p>
          <a:p>
            <a:pPr>
              <a:buFont typeface="Arial"/>
              <a:buChar char="•"/>
              <a:defRPr/>
            </a:pPr>
            <a:r>
              <a:rPr lang="en-US" sz="1600" dirty="0" smtClean="0">
                <a:solidFill>
                  <a:schemeClr val="tx1">
                    <a:lumMod val="95000"/>
                    <a:lumOff val="5000"/>
                  </a:schemeClr>
                </a:solidFill>
                <a:latin typeface="Franklin Gothic Medium"/>
                <a:ea typeface="ＭＳ Ｐゴシック" charset="0"/>
                <a:cs typeface="Franklin Gothic Medium"/>
              </a:rPr>
              <a:t>Top Roles by % of Hours Billed</a:t>
            </a:r>
          </a:p>
          <a:p>
            <a:pPr>
              <a:buFont typeface="Arial"/>
              <a:buChar char="•"/>
              <a:defRPr/>
            </a:pPr>
            <a:r>
              <a:rPr lang="en-US" sz="1600" dirty="0" smtClean="0">
                <a:solidFill>
                  <a:schemeClr val="tx1">
                    <a:lumMod val="95000"/>
                    <a:lumOff val="5000"/>
                  </a:schemeClr>
                </a:solidFill>
                <a:latin typeface="Franklin Gothic Medium"/>
                <a:ea typeface="ＭＳ Ｐゴシック" charset="0"/>
                <a:cs typeface="Franklin Gothic Medium"/>
              </a:rPr>
              <a:t>Top TK by Hours / Spend</a:t>
            </a:r>
          </a:p>
          <a:p>
            <a:pPr>
              <a:buFont typeface="Arial"/>
              <a:buChar char="•"/>
              <a:defRPr/>
            </a:pPr>
            <a:r>
              <a:rPr lang="en-US" sz="1600" dirty="0" smtClean="0">
                <a:solidFill>
                  <a:schemeClr val="tx1">
                    <a:lumMod val="95000"/>
                    <a:lumOff val="5000"/>
                  </a:schemeClr>
                </a:solidFill>
                <a:latin typeface="Franklin Gothic Medium"/>
                <a:ea typeface="ＭＳ Ｐゴシック" charset="0"/>
                <a:cs typeface="Franklin Gothic Medium"/>
              </a:rPr>
              <a:t>TK Rates By Role By Vendor By Practice By Business Unit</a:t>
            </a:r>
          </a:p>
          <a:p>
            <a:pPr>
              <a:buFont typeface="Arial"/>
              <a:buChar char="•"/>
              <a:defRPr/>
            </a:pPr>
            <a:r>
              <a:rPr lang="en-US" sz="1600" dirty="0" smtClean="0">
                <a:solidFill>
                  <a:schemeClr val="tx1">
                    <a:lumMod val="95000"/>
                    <a:lumOff val="5000"/>
                  </a:schemeClr>
                </a:solidFill>
                <a:latin typeface="Franklin Gothic Medium"/>
                <a:ea typeface="ＭＳ Ｐゴシック" charset="0"/>
                <a:cs typeface="Franklin Gothic Medium"/>
              </a:rPr>
              <a:t>Diversity % to Actual by Firm</a:t>
            </a:r>
          </a:p>
          <a:p>
            <a:pPr>
              <a:buFont typeface="Arial"/>
              <a:buChar char="•"/>
              <a:defRPr/>
            </a:pPr>
            <a:r>
              <a:rPr lang="en-US" sz="1600" dirty="0" smtClean="0">
                <a:solidFill>
                  <a:schemeClr val="tx1">
                    <a:lumMod val="95000"/>
                    <a:lumOff val="5000"/>
                  </a:schemeClr>
                </a:solidFill>
                <a:latin typeface="Franklin Gothic Medium"/>
                <a:ea typeface="ＭＳ Ｐゴシック" charset="0"/>
                <a:cs typeface="Franklin Gothic Medium"/>
              </a:rPr>
              <a:t>Diversity % to Actual by Practice Area by Firm</a:t>
            </a:r>
          </a:p>
          <a:p>
            <a:pPr>
              <a:buFont typeface="Arial"/>
              <a:buChar char="•"/>
              <a:defRPr/>
            </a:pPr>
            <a:r>
              <a:rPr lang="en-US" sz="1600" dirty="0" smtClean="0">
                <a:solidFill>
                  <a:schemeClr val="tx1">
                    <a:lumMod val="95000"/>
                    <a:lumOff val="5000"/>
                  </a:schemeClr>
                </a:solidFill>
                <a:latin typeface="Franklin Gothic Medium"/>
                <a:ea typeface="ＭＳ Ｐゴシック" charset="0"/>
                <a:cs typeface="Franklin Gothic Medium"/>
              </a:rPr>
              <a:t>Leverage to Actual by firm</a:t>
            </a:r>
          </a:p>
          <a:p>
            <a:pPr>
              <a:buFont typeface="Arial"/>
              <a:buChar char="•"/>
              <a:defRPr/>
            </a:pPr>
            <a:r>
              <a:rPr lang="en-US" sz="1600" dirty="0" smtClean="0">
                <a:solidFill>
                  <a:schemeClr val="tx1">
                    <a:lumMod val="95000"/>
                    <a:lumOff val="5000"/>
                  </a:schemeClr>
                </a:solidFill>
                <a:latin typeface="Franklin Gothic Medium"/>
                <a:ea typeface="ＭＳ Ｐゴシック" charset="0"/>
                <a:cs typeface="Franklin Gothic Medium"/>
              </a:rPr>
              <a:t>Leverage to Actual by Firm by Practice Area</a:t>
            </a:r>
          </a:p>
          <a:p>
            <a:pPr>
              <a:buFont typeface="Arial"/>
              <a:buChar char="•"/>
              <a:defRPr/>
            </a:pPr>
            <a:r>
              <a:rPr lang="en-US" sz="1600" dirty="0" smtClean="0">
                <a:solidFill>
                  <a:schemeClr val="tx1">
                    <a:lumMod val="95000"/>
                    <a:lumOff val="5000"/>
                  </a:schemeClr>
                </a:solidFill>
                <a:latin typeface="Franklin Gothic Medium"/>
                <a:ea typeface="ＭＳ Ｐゴシック" charset="0"/>
                <a:cs typeface="Franklin Gothic Medium"/>
              </a:rPr>
              <a:t>Diversity Allocation % by Firm</a:t>
            </a:r>
          </a:p>
          <a:p>
            <a:pPr>
              <a:buFont typeface="Arial"/>
              <a:buChar char="•"/>
              <a:defRPr/>
            </a:pPr>
            <a:r>
              <a:rPr lang="en-US" sz="1600" dirty="0" smtClean="0">
                <a:solidFill>
                  <a:schemeClr val="tx1">
                    <a:lumMod val="95000"/>
                    <a:lumOff val="5000"/>
                  </a:schemeClr>
                </a:solidFill>
                <a:latin typeface="Franklin Gothic Medium"/>
                <a:ea typeface="ＭＳ Ｐゴシック" charset="0"/>
                <a:cs typeface="Franklin Gothic Medium"/>
              </a:rPr>
              <a:t>Diversity Allocation by TK Role by Firm by Matter by Exposure Amount</a:t>
            </a:r>
          </a:p>
          <a:p>
            <a:pPr>
              <a:buFont typeface="Arial"/>
              <a:buChar char="•"/>
              <a:defRPr/>
            </a:pPr>
            <a:endParaRPr lang="en-US" sz="1600" dirty="0" smtClean="0">
              <a:solidFill>
                <a:schemeClr val="tx1">
                  <a:lumMod val="95000"/>
                  <a:lumOff val="5000"/>
                </a:schemeClr>
              </a:solidFill>
              <a:latin typeface="Franklin Gothic Medium"/>
              <a:ea typeface="ＭＳ Ｐゴシック" charset="0"/>
              <a:cs typeface="Franklin Gothic Medium"/>
            </a:endParaRPr>
          </a:p>
          <a:p>
            <a:pPr>
              <a:buFont typeface="Arial"/>
              <a:buChar char="•"/>
              <a:defRPr/>
            </a:pPr>
            <a:endParaRPr lang="en-US" sz="1600" dirty="0" smtClean="0">
              <a:solidFill>
                <a:schemeClr val="tx1">
                  <a:lumMod val="95000"/>
                  <a:lumOff val="5000"/>
                </a:schemeClr>
              </a:solidFill>
              <a:latin typeface="Franklin Gothic Medium"/>
              <a:ea typeface="ＭＳ Ｐゴシック" charset="0"/>
              <a:cs typeface="Franklin Gothic Medium"/>
            </a:endParaRPr>
          </a:p>
          <a:p>
            <a:pPr marL="0" indent="0">
              <a:buNone/>
              <a:defRPr/>
            </a:pPr>
            <a:endParaRPr lang="en-US" sz="1600" dirty="0" smtClean="0">
              <a:solidFill>
                <a:schemeClr val="tx1">
                  <a:lumMod val="95000"/>
                  <a:lumOff val="5000"/>
                </a:schemeClr>
              </a:solidFill>
              <a:latin typeface="Franklin Gothic Medium"/>
              <a:ea typeface="ＭＳ Ｐゴシック" charset="0"/>
              <a:cs typeface="Franklin Gothic Medium"/>
            </a:endParaRPr>
          </a:p>
        </p:txBody>
      </p:sp>
    </p:spTree>
    <p:extLst>
      <p:ext uri="{BB962C8B-B14F-4D97-AF65-F5344CB8AC3E}">
        <p14:creationId xmlns:p14="http://schemas.microsoft.com/office/powerpoint/2010/main" val="2191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 calcmode="lin" valueType="num">
                                      <p:cBhvr additive="base">
                                        <p:cTn id="2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 calcmode="lin" valueType="num">
                                      <p:cBhvr additive="base">
                                        <p:cTn id="3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 calcmode="lin" valueType="num">
                                      <p:cBhvr additive="base">
                                        <p:cTn id="3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xEl>
                                              <p:pRg st="8" end="8"/>
                                            </p:txEl>
                                          </p:spTgt>
                                        </p:tgtEl>
                                        <p:attrNameLst>
                                          <p:attrName>style.visibility</p:attrName>
                                        </p:attrNameLst>
                                      </p:cBhvr>
                                      <p:to>
                                        <p:strVal val="visible"/>
                                      </p:to>
                                    </p:set>
                                    <p:anim calcmode="lin" valueType="num">
                                      <p:cBhvr additive="base">
                                        <p:cTn id="41"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
                                            <p:txEl>
                                              <p:pRg st="9" end="9"/>
                                            </p:txEl>
                                          </p:spTgt>
                                        </p:tgtEl>
                                        <p:attrNameLst>
                                          <p:attrName>style.visibility</p:attrName>
                                        </p:attrNameLst>
                                      </p:cBhvr>
                                      <p:to>
                                        <p:strVal val="visible"/>
                                      </p:to>
                                    </p:set>
                                    <p:anim calcmode="lin" valueType="num">
                                      <p:cBhvr additive="base">
                                        <p:cTn id="45"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8">
                                            <p:txEl>
                                              <p:pRg st="10" end="10"/>
                                            </p:txEl>
                                          </p:spTgt>
                                        </p:tgtEl>
                                        <p:attrNameLst>
                                          <p:attrName>style.visibility</p:attrName>
                                        </p:attrNameLst>
                                      </p:cBhvr>
                                      <p:to>
                                        <p:strVal val="visible"/>
                                      </p:to>
                                    </p:set>
                                    <p:anim calcmode="lin" valueType="num">
                                      <p:cBhvr additive="base">
                                        <p:cTn id="51"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8">
                                            <p:txEl>
                                              <p:pRg st="11" end="11"/>
                                            </p:txEl>
                                          </p:spTgt>
                                        </p:tgtEl>
                                        <p:attrNameLst>
                                          <p:attrName>style.visibility</p:attrName>
                                        </p:attrNameLst>
                                      </p:cBhvr>
                                      <p:to>
                                        <p:strVal val="visible"/>
                                      </p:to>
                                    </p:set>
                                    <p:anim calcmode="lin" valueType="num">
                                      <p:cBhvr additive="base">
                                        <p:cTn id="55"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
                                            <p:txEl>
                                              <p:pRg st="12" end="12"/>
                                            </p:txEl>
                                          </p:spTgt>
                                        </p:tgtEl>
                                        <p:attrNameLst>
                                          <p:attrName>style.visibility</p:attrName>
                                        </p:attrNameLst>
                                      </p:cBhvr>
                                      <p:to>
                                        <p:strVal val="visible"/>
                                      </p:to>
                                    </p:set>
                                    <p:anim calcmode="lin" valueType="num">
                                      <p:cBhvr additive="base">
                                        <p:cTn id="59"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8">
                                            <p:txEl>
                                              <p:pRg st="13" end="13"/>
                                            </p:txEl>
                                          </p:spTgt>
                                        </p:tgtEl>
                                        <p:attrNameLst>
                                          <p:attrName>style.visibility</p:attrName>
                                        </p:attrNameLst>
                                      </p:cBhvr>
                                      <p:to>
                                        <p:strVal val="visible"/>
                                      </p:to>
                                    </p:set>
                                    <p:anim calcmode="lin" valueType="num">
                                      <p:cBhvr additive="base">
                                        <p:cTn id="63"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8">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8">
                                            <p:txEl>
                                              <p:pRg st="14" end="14"/>
                                            </p:txEl>
                                          </p:spTgt>
                                        </p:tgtEl>
                                        <p:attrNameLst>
                                          <p:attrName>style.visibility</p:attrName>
                                        </p:attrNameLst>
                                      </p:cBhvr>
                                      <p:to>
                                        <p:strVal val="visible"/>
                                      </p:to>
                                    </p:set>
                                    <p:anim calcmode="lin" valueType="num">
                                      <p:cBhvr additive="base">
                                        <p:cTn id="69" dur="500" fill="hold"/>
                                        <p:tgtEl>
                                          <p:spTgt spid="8">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8">
                                            <p:txEl>
                                              <p:pRg st="14" end="14"/>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8">
                                            <p:txEl>
                                              <p:pRg st="15" end="15"/>
                                            </p:txEl>
                                          </p:spTgt>
                                        </p:tgtEl>
                                        <p:attrNameLst>
                                          <p:attrName>style.visibility</p:attrName>
                                        </p:attrNameLst>
                                      </p:cBhvr>
                                      <p:to>
                                        <p:strVal val="visible"/>
                                      </p:to>
                                    </p:set>
                                    <p:anim calcmode="lin" valueType="num">
                                      <p:cBhvr additive="base">
                                        <p:cTn id="73" dur="500" fill="hold"/>
                                        <p:tgtEl>
                                          <p:spTgt spid="8">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
                                            <p:txEl>
                                              <p:pRg st="15" end="15"/>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8">
                                            <p:txEl>
                                              <p:pRg st="16" end="16"/>
                                            </p:txEl>
                                          </p:spTgt>
                                        </p:tgtEl>
                                        <p:attrNameLst>
                                          <p:attrName>style.visibility</p:attrName>
                                        </p:attrNameLst>
                                      </p:cBhvr>
                                      <p:to>
                                        <p:strVal val="visible"/>
                                      </p:to>
                                    </p:set>
                                    <p:anim calcmode="lin" valueType="num">
                                      <p:cBhvr additive="base">
                                        <p:cTn id="77" dur="500" fill="hold"/>
                                        <p:tgtEl>
                                          <p:spTgt spid="8">
                                            <p:txEl>
                                              <p:pRg st="16" end="1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
                                            <p:txEl>
                                              <p:pRg st="16" end="16"/>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8">
                                            <p:txEl>
                                              <p:pRg st="20" end="20"/>
                                            </p:txEl>
                                          </p:spTgt>
                                        </p:tgtEl>
                                        <p:attrNameLst>
                                          <p:attrName>style.visibility</p:attrName>
                                        </p:attrNameLst>
                                      </p:cBhvr>
                                      <p:to>
                                        <p:strVal val="visible"/>
                                      </p:to>
                                    </p:set>
                                    <p:anim calcmode="lin" valueType="num">
                                      <p:cBhvr additive="base">
                                        <p:cTn id="81" dur="500" fill="hold"/>
                                        <p:tgtEl>
                                          <p:spTgt spid="8">
                                            <p:txEl>
                                              <p:pRg st="20" end="2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8">
                                            <p:txEl>
                                              <p:pRg st="20" end="20"/>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8">
                                            <p:txEl>
                                              <p:pRg st="21" end="21"/>
                                            </p:txEl>
                                          </p:spTgt>
                                        </p:tgtEl>
                                        <p:attrNameLst>
                                          <p:attrName>style.visibility</p:attrName>
                                        </p:attrNameLst>
                                      </p:cBhvr>
                                      <p:to>
                                        <p:strVal val="visible"/>
                                      </p:to>
                                    </p:set>
                                    <p:anim calcmode="lin" valueType="num">
                                      <p:cBhvr additive="base">
                                        <p:cTn id="85" dur="500" fill="hold"/>
                                        <p:tgtEl>
                                          <p:spTgt spid="8">
                                            <p:txEl>
                                              <p:pRg st="21" end="2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8">
                                            <p:txEl>
                                              <p:pRg st="21" end="21"/>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8">
                                            <p:txEl>
                                              <p:pRg st="22" end="22"/>
                                            </p:txEl>
                                          </p:spTgt>
                                        </p:tgtEl>
                                        <p:attrNameLst>
                                          <p:attrName>style.visibility</p:attrName>
                                        </p:attrNameLst>
                                      </p:cBhvr>
                                      <p:to>
                                        <p:strVal val="visible"/>
                                      </p:to>
                                    </p:set>
                                    <p:anim calcmode="lin" valueType="num">
                                      <p:cBhvr additive="base">
                                        <p:cTn id="89" dur="500" fill="hold"/>
                                        <p:tgtEl>
                                          <p:spTgt spid="8">
                                            <p:txEl>
                                              <p:pRg st="22" end="22"/>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8">
                                            <p:txEl>
                                              <p:pRg st="22" end="22"/>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8">
                                            <p:txEl>
                                              <p:pRg st="23" end="23"/>
                                            </p:txEl>
                                          </p:spTgt>
                                        </p:tgtEl>
                                        <p:attrNameLst>
                                          <p:attrName>style.visibility</p:attrName>
                                        </p:attrNameLst>
                                      </p:cBhvr>
                                      <p:to>
                                        <p:strVal val="visible"/>
                                      </p:to>
                                    </p:set>
                                    <p:anim calcmode="lin" valueType="num">
                                      <p:cBhvr additive="base">
                                        <p:cTn id="93" dur="500" fill="hold"/>
                                        <p:tgtEl>
                                          <p:spTgt spid="8">
                                            <p:txEl>
                                              <p:pRg st="23" end="2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8">
                                            <p:txEl>
                                              <p:pRg st="23" end="23"/>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8">
                                            <p:txEl>
                                              <p:pRg st="24" end="24"/>
                                            </p:txEl>
                                          </p:spTgt>
                                        </p:tgtEl>
                                        <p:attrNameLst>
                                          <p:attrName>style.visibility</p:attrName>
                                        </p:attrNameLst>
                                      </p:cBhvr>
                                      <p:to>
                                        <p:strVal val="visible"/>
                                      </p:to>
                                    </p:set>
                                    <p:anim calcmode="lin" valueType="num">
                                      <p:cBhvr additive="base">
                                        <p:cTn id="99" dur="500" fill="hold"/>
                                        <p:tgtEl>
                                          <p:spTgt spid="8">
                                            <p:txEl>
                                              <p:pRg st="24" end="24"/>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8">
                                            <p:txEl>
                                              <p:pRg st="24" end="24"/>
                                            </p:txEl>
                                          </p:spTgt>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8">
                                            <p:txEl>
                                              <p:pRg st="25" end="25"/>
                                            </p:txEl>
                                          </p:spTgt>
                                        </p:tgtEl>
                                        <p:attrNameLst>
                                          <p:attrName>style.visibility</p:attrName>
                                        </p:attrNameLst>
                                      </p:cBhvr>
                                      <p:to>
                                        <p:strVal val="visible"/>
                                      </p:to>
                                    </p:set>
                                    <p:anim calcmode="lin" valueType="num">
                                      <p:cBhvr additive="base">
                                        <p:cTn id="103" dur="500" fill="hold"/>
                                        <p:tgtEl>
                                          <p:spTgt spid="8">
                                            <p:txEl>
                                              <p:pRg st="25" end="25"/>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8">
                                            <p:txEl>
                                              <p:pRg st="25" end="25"/>
                                            </p:txEl>
                                          </p:spTgt>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8">
                                            <p:txEl>
                                              <p:pRg st="26" end="26"/>
                                            </p:txEl>
                                          </p:spTgt>
                                        </p:tgtEl>
                                        <p:attrNameLst>
                                          <p:attrName>style.visibility</p:attrName>
                                        </p:attrNameLst>
                                      </p:cBhvr>
                                      <p:to>
                                        <p:strVal val="visible"/>
                                      </p:to>
                                    </p:set>
                                    <p:anim calcmode="lin" valueType="num">
                                      <p:cBhvr additive="base">
                                        <p:cTn id="107" dur="500" fill="hold"/>
                                        <p:tgtEl>
                                          <p:spTgt spid="8">
                                            <p:txEl>
                                              <p:pRg st="26" end="26"/>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8">
                                            <p:txEl>
                                              <p:pRg st="26" end="26"/>
                                            </p:txEl>
                                          </p:spTgt>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8">
                                            <p:txEl>
                                              <p:pRg st="27" end="27"/>
                                            </p:txEl>
                                          </p:spTgt>
                                        </p:tgtEl>
                                        <p:attrNameLst>
                                          <p:attrName>style.visibility</p:attrName>
                                        </p:attrNameLst>
                                      </p:cBhvr>
                                      <p:to>
                                        <p:strVal val="visible"/>
                                      </p:to>
                                    </p:set>
                                    <p:anim calcmode="lin" valueType="num">
                                      <p:cBhvr additive="base">
                                        <p:cTn id="111" dur="500" fill="hold"/>
                                        <p:tgtEl>
                                          <p:spTgt spid="8">
                                            <p:txEl>
                                              <p:pRg st="27" end="27"/>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8">
                                            <p:txEl>
                                              <p:pRg st="27" end="27"/>
                                            </p:txEl>
                                          </p:spTgt>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8">
                                            <p:txEl>
                                              <p:pRg st="28" end="28"/>
                                            </p:txEl>
                                          </p:spTgt>
                                        </p:tgtEl>
                                        <p:attrNameLst>
                                          <p:attrName>style.visibility</p:attrName>
                                        </p:attrNameLst>
                                      </p:cBhvr>
                                      <p:to>
                                        <p:strVal val="visible"/>
                                      </p:to>
                                    </p:set>
                                    <p:anim calcmode="lin" valueType="num">
                                      <p:cBhvr additive="base">
                                        <p:cTn id="115" dur="500" fill="hold"/>
                                        <p:tgtEl>
                                          <p:spTgt spid="8">
                                            <p:txEl>
                                              <p:pRg st="28" end="28"/>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8">
                                            <p:txEl>
                                              <p:pRg st="28" end="28"/>
                                            </p:txEl>
                                          </p:spTgt>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8">
                                            <p:txEl>
                                              <p:pRg st="29" end="29"/>
                                            </p:txEl>
                                          </p:spTgt>
                                        </p:tgtEl>
                                        <p:attrNameLst>
                                          <p:attrName>style.visibility</p:attrName>
                                        </p:attrNameLst>
                                      </p:cBhvr>
                                      <p:to>
                                        <p:strVal val="visible"/>
                                      </p:to>
                                    </p:set>
                                    <p:anim calcmode="lin" valueType="num">
                                      <p:cBhvr additive="base">
                                        <p:cTn id="119" dur="500" fill="hold"/>
                                        <p:tgtEl>
                                          <p:spTgt spid="8">
                                            <p:txEl>
                                              <p:pRg st="29" end="29"/>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8">
                                            <p:txEl>
                                              <p:pRg st="29" end="29"/>
                                            </p:txEl>
                                          </p:spTgt>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8">
                                            <p:txEl>
                                              <p:pRg st="30" end="30"/>
                                            </p:txEl>
                                          </p:spTgt>
                                        </p:tgtEl>
                                        <p:attrNameLst>
                                          <p:attrName>style.visibility</p:attrName>
                                        </p:attrNameLst>
                                      </p:cBhvr>
                                      <p:to>
                                        <p:strVal val="visible"/>
                                      </p:to>
                                    </p:set>
                                    <p:anim calcmode="lin" valueType="num">
                                      <p:cBhvr additive="base">
                                        <p:cTn id="123" dur="500" fill="hold"/>
                                        <p:tgtEl>
                                          <p:spTgt spid="8">
                                            <p:txEl>
                                              <p:pRg st="30" end="30"/>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8">
                                            <p:txEl>
                                              <p:pRg st="30" end="30"/>
                                            </p:txEl>
                                          </p:spTgt>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8">
                                            <p:txEl>
                                              <p:pRg st="31" end="31"/>
                                            </p:txEl>
                                          </p:spTgt>
                                        </p:tgtEl>
                                        <p:attrNameLst>
                                          <p:attrName>style.visibility</p:attrName>
                                        </p:attrNameLst>
                                      </p:cBhvr>
                                      <p:to>
                                        <p:strVal val="visible"/>
                                      </p:to>
                                    </p:set>
                                    <p:anim calcmode="lin" valueType="num">
                                      <p:cBhvr additive="base">
                                        <p:cTn id="127" dur="500" fill="hold"/>
                                        <p:tgtEl>
                                          <p:spTgt spid="8">
                                            <p:txEl>
                                              <p:pRg st="31" end="31"/>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8">
                                            <p:txEl>
                                              <p:pRg st="31" end="31"/>
                                            </p:txEl>
                                          </p:spTgt>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8">
                                            <p:txEl>
                                              <p:pRg st="32" end="32"/>
                                            </p:txEl>
                                          </p:spTgt>
                                        </p:tgtEl>
                                        <p:attrNameLst>
                                          <p:attrName>style.visibility</p:attrName>
                                        </p:attrNameLst>
                                      </p:cBhvr>
                                      <p:to>
                                        <p:strVal val="visible"/>
                                      </p:to>
                                    </p:set>
                                    <p:anim calcmode="lin" valueType="num">
                                      <p:cBhvr additive="base">
                                        <p:cTn id="131" dur="500" fill="hold"/>
                                        <p:tgtEl>
                                          <p:spTgt spid="8">
                                            <p:txEl>
                                              <p:pRg st="32" end="32"/>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8">
                                            <p:txEl>
                                              <p:pRg st="32" end="32"/>
                                            </p:txEl>
                                          </p:spTgt>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8">
                                            <p:txEl>
                                              <p:pRg st="33" end="33"/>
                                            </p:txEl>
                                          </p:spTgt>
                                        </p:tgtEl>
                                        <p:attrNameLst>
                                          <p:attrName>style.visibility</p:attrName>
                                        </p:attrNameLst>
                                      </p:cBhvr>
                                      <p:to>
                                        <p:strVal val="visible"/>
                                      </p:to>
                                    </p:set>
                                    <p:anim calcmode="lin" valueType="num">
                                      <p:cBhvr additive="base">
                                        <p:cTn id="135" dur="500" fill="hold"/>
                                        <p:tgtEl>
                                          <p:spTgt spid="8">
                                            <p:txEl>
                                              <p:pRg st="33" end="33"/>
                                            </p:txEl>
                                          </p:spTgt>
                                        </p:tgtEl>
                                        <p:attrNameLst>
                                          <p:attrName>ppt_x</p:attrName>
                                        </p:attrNameLst>
                                      </p:cBhvr>
                                      <p:tavLst>
                                        <p:tav tm="0">
                                          <p:val>
                                            <p:strVal val="#ppt_x"/>
                                          </p:val>
                                        </p:tav>
                                        <p:tav tm="100000">
                                          <p:val>
                                            <p:strVal val="#ppt_x"/>
                                          </p:val>
                                        </p:tav>
                                      </p:tavLst>
                                    </p:anim>
                                    <p:anim calcmode="lin" valueType="num">
                                      <p:cBhvr additive="base">
                                        <p:cTn id="136" dur="500" fill="hold"/>
                                        <p:tgtEl>
                                          <p:spTgt spid="8">
                                            <p:txEl>
                                              <p:pRg st="33" end="33"/>
                                            </p:txEl>
                                          </p:spTgt>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8">
                                            <p:txEl>
                                              <p:pRg st="34" end="34"/>
                                            </p:txEl>
                                          </p:spTgt>
                                        </p:tgtEl>
                                        <p:attrNameLst>
                                          <p:attrName>style.visibility</p:attrName>
                                        </p:attrNameLst>
                                      </p:cBhvr>
                                      <p:to>
                                        <p:strVal val="visible"/>
                                      </p:to>
                                    </p:set>
                                    <p:anim calcmode="lin" valueType="num">
                                      <p:cBhvr additive="base">
                                        <p:cTn id="139" dur="500" fill="hold"/>
                                        <p:tgtEl>
                                          <p:spTgt spid="8">
                                            <p:txEl>
                                              <p:pRg st="34" end="34"/>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8">
                                            <p:txEl>
                                              <p:pRg st="34" end="34"/>
                                            </p:txEl>
                                          </p:spTgt>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8">
                                            <p:txEl>
                                              <p:pRg st="35" end="35"/>
                                            </p:txEl>
                                          </p:spTgt>
                                        </p:tgtEl>
                                        <p:attrNameLst>
                                          <p:attrName>style.visibility</p:attrName>
                                        </p:attrNameLst>
                                      </p:cBhvr>
                                      <p:to>
                                        <p:strVal val="visible"/>
                                      </p:to>
                                    </p:set>
                                    <p:anim calcmode="lin" valueType="num">
                                      <p:cBhvr additive="base">
                                        <p:cTn id="143" dur="500" fill="hold"/>
                                        <p:tgtEl>
                                          <p:spTgt spid="8">
                                            <p:txEl>
                                              <p:pRg st="35" end="35"/>
                                            </p:txEl>
                                          </p:spTgt>
                                        </p:tgtEl>
                                        <p:attrNameLst>
                                          <p:attrName>ppt_x</p:attrName>
                                        </p:attrNameLst>
                                      </p:cBhvr>
                                      <p:tavLst>
                                        <p:tav tm="0">
                                          <p:val>
                                            <p:strVal val="#ppt_x"/>
                                          </p:val>
                                        </p:tav>
                                        <p:tav tm="100000">
                                          <p:val>
                                            <p:strVal val="#ppt_x"/>
                                          </p:val>
                                        </p:tav>
                                      </p:tavLst>
                                    </p:anim>
                                    <p:anim calcmode="lin" valueType="num">
                                      <p:cBhvr additive="base">
                                        <p:cTn id="144" dur="500" fill="hold"/>
                                        <p:tgtEl>
                                          <p:spTgt spid="8">
                                            <p:txEl>
                                              <p:pRg st="35" end="35"/>
                                            </p:txEl>
                                          </p:spTgt>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8">
                                            <p:txEl>
                                              <p:pRg st="36" end="36"/>
                                            </p:txEl>
                                          </p:spTgt>
                                        </p:tgtEl>
                                        <p:attrNameLst>
                                          <p:attrName>style.visibility</p:attrName>
                                        </p:attrNameLst>
                                      </p:cBhvr>
                                      <p:to>
                                        <p:strVal val="visible"/>
                                      </p:to>
                                    </p:set>
                                    <p:anim calcmode="lin" valueType="num">
                                      <p:cBhvr additive="base">
                                        <p:cTn id="147" dur="500" fill="hold"/>
                                        <p:tgtEl>
                                          <p:spTgt spid="8">
                                            <p:txEl>
                                              <p:pRg st="36" end="36"/>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8">
                                            <p:txEl>
                                              <p:pRg st="36" end="3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4683591" y="6660130"/>
            <a:ext cx="2667000" cy="19787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dirty="0">
                <a:solidFill>
                  <a:schemeClr val="tx2">
                    <a:lumMod val="40000"/>
                    <a:lumOff val="60000"/>
                  </a:schemeClr>
                </a:solidFill>
              </a:rPr>
              <a:t>Sample Data. For Illustrative </a:t>
            </a:r>
            <a:r>
              <a:rPr lang="en-US" sz="800" dirty="0" smtClean="0">
                <a:solidFill>
                  <a:schemeClr val="tx2">
                    <a:lumMod val="40000"/>
                    <a:lumOff val="60000"/>
                  </a:schemeClr>
                </a:solidFill>
              </a:rPr>
              <a:t>Purposes </a:t>
            </a:r>
            <a:r>
              <a:rPr lang="en-US" sz="800" dirty="0">
                <a:solidFill>
                  <a:schemeClr val="tx2">
                    <a:lumMod val="40000"/>
                    <a:lumOff val="60000"/>
                  </a:schemeClr>
                </a:solidFill>
              </a:rPr>
              <a:t>Only. </a:t>
            </a:r>
          </a:p>
        </p:txBody>
      </p:sp>
      <p:sp>
        <p:nvSpPr>
          <p:cNvPr id="3" name="Title 2"/>
          <p:cNvSpPr>
            <a:spLocks noGrp="1"/>
          </p:cNvSpPr>
          <p:nvPr>
            <p:ph type="title"/>
          </p:nvPr>
        </p:nvSpPr>
        <p:spPr>
          <a:xfrm>
            <a:off x="399473" y="139552"/>
            <a:ext cx="8293113" cy="510003"/>
          </a:xfrm>
        </p:spPr>
        <p:txBody>
          <a:bodyPr>
            <a:normAutofit/>
          </a:bodyPr>
          <a:lstStyle/>
          <a:p>
            <a:r>
              <a:rPr lang="en-US" sz="2400" smtClean="0"/>
              <a:t>Dashboards</a:t>
            </a:r>
            <a:endParaRPr lang="en-US" sz="2400"/>
          </a:p>
        </p:txBody>
      </p:sp>
      <p:pic>
        <p:nvPicPr>
          <p:cNvPr id="5" name="Picture 4"/>
          <p:cNvPicPr>
            <a:picLocks noChangeAspect="1"/>
          </p:cNvPicPr>
          <p:nvPr/>
        </p:nvPicPr>
        <p:blipFill>
          <a:blip r:embed="rId2"/>
          <a:stretch>
            <a:fillRect/>
          </a:stretch>
        </p:blipFill>
        <p:spPr>
          <a:xfrm>
            <a:off x="145774" y="804339"/>
            <a:ext cx="8747175" cy="4032705"/>
          </a:xfrm>
          <a:prstGeom prst="rect">
            <a:avLst/>
          </a:prstGeom>
        </p:spPr>
      </p:pic>
    </p:spTree>
    <p:extLst>
      <p:ext uri="{BB962C8B-B14F-4D97-AF65-F5344CB8AC3E}">
        <p14:creationId xmlns:p14="http://schemas.microsoft.com/office/powerpoint/2010/main" val="2110122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7080" y="2086995"/>
            <a:ext cx="3975100" cy="3822862"/>
          </a:xfrm>
          <a:prstGeom prst="rect">
            <a:avLst/>
          </a:prstGeom>
        </p:spPr>
        <p:style>
          <a:lnRef idx="2">
            <a:schemeClr val="dk1"/>
          </a:lnRef>
          <a:fillRef idx="1">
            <a:schemeClr val="lt1"/>
          </a:fillRef>
          <a:effectRef idx="0">
            <a:schemeClr val="dk1"/>
          </a:effectRef>
          <a:fontRef idx="minor">
            <a:schemeClr val="dk1"/>
          </a:fontRef>
        </p:style>
      </p:pic>
      <p:pic>
        <p:nvPicPr>
          <p:cNvPr id="5" name="Picture 4"/>
          <p:cNvPicPr>
            <a:picLocks noChangeAspect="1"/>
          </p:cNvPicPr>
          <p:nvPr/>
        </p:nvPicPr>
        <p:blipFill>
          <a:blip r:embed="rId3"/>
          <a:stretch>
            <a:fillRect/>
          </a:stretch>
        </p:blipFill>
        <p:spPr>
          <a:xfrm>
            <a:off x="4184579" y="1205089"/>
            <a:ext cx="4850900" cy="3327400"/>
          </a:xfrm>
          <a:prstGeom prst="rect">
            <a:avLst/>
          </a:prstGeom>
        </p:spPr>
        <p:style>
          <a:lnRef idx="2">
            <a:schemeClr val="dk1"/>
          </a:lnRef>
          <a:fillRef idx="1">
            <a:schemeClr val="lt1"/>
          </a:fillRef>
          <a:effectRef idx="0">
            <a:schemeClr val="dk1"/>
          </a:effectRef>
          <a:fontRef idx="minor">
            <a:schemeClr val="dk1"/>
          </a:fontRef>
        </p:style>
      </p:pic>
      <p:sp>
        <p:nvSpPr>
          <p:cNvPr id="7" name="Title 1"/>
          <p:cNvSpPr>
            <a:spLocks noGrp="1"/>
          </p:cNvSpPr>
          <p:nvPr>
            <p:ph type="title"/>
          </p:nvPr>
        </p:nvSpPr>
        <p:spPr>
          <a:xfrm>
            <a:off x="207080" y="152400"/>
            <a:ext cx="8229600" cy="685800"/>
          </a:xfrm>
        </p:spPr>
        <p:txBody>
          <a:bodyPr>
            <a:normAutofit fontScale="90000"/>
          </a:bodyPr>
          <a:lstStyle/>
          <a:p>
            <a:r>
              <a:rPr lang="en-US" sz="3100" b="0" dirty="0" smtClean="0">
                <a:cs typeface="Franklin Gothic Medium"/>
              </a:rPr>
              <a:t>Interactive </a:t>
            </a:r>
            <a:r>
              <a:rPr lang="en-US" sz="3100" b="0" dirty="0">
                <a:cs typeface="Franklin Gothic Medium"/>
              </a:rPr>
              <a:t>Dashboards</a:t>
            </a:r>
            <a:r>
              <a:rPr lang="en-US" sz="2700" dirty="0">
                <a:cs typeface="Franklin Gothic Medium"/>
              </a:rPr>
              <a:t> </a:t>
            </a:r>
            <a:r>
              <a:rPr lang="en-US" sz="2700" dirty="0" smtClean="0">
                <a:cs typeface="Franklin Gothic Medium"/>
              </a:rPr>
              <a:t/>
            </a:r>
            <a:br>
              <a:rPr lang="en-US" sz="2700" dirty="0" smtClean="0">
                <a:cs typeface="Franklin Gothic Medium"/>
              </a:rPr>
            </a:br>
            <a:r>
              <a:rPr lang="en-US" sz="2000" b="0" i="1" dirty="0" smtClean="0">
                <a:solidFill>
                  <a:schemeClr val="tx2"/>
                </a:solidFill>
              </a:rPr>
              <a:t>Legal Department Metrics</a:t>
            </a:r>
            <a:endParaRPr lang="en-US" sz="2000" b="0" dirty="0">
              <a:solidFill>
                <a:schemeClr val="tx2"/>
              </a:solidFill>
              <a:latin typeface="Franklin Gothic Medium"/>
              <a:cs typeface="Franklin Gothic Medium"/>
            </a:endParaRPr>
          </a:p>
        </p:txBody>
      </p:sp>
      <p:sp>
        <p:nvSpPr>
          <p:cNvPr id="10" name="TextBox 1"/>
          <p:cNvSpPr txBox="1"/>
          <p:nvPr/>
        </p:nvSpPr>
        <p:spPr>
          <a:xfrm>
            <a:off x="4683591" y="6660130"/>
            <a:ext cx="2667000" cy="19787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dirty="0">
                <a:solidFill>
                  <a:schemeClr val="tx2">
                    <a:lumMod val="40000"/>
                    <a:lumOff val="60000"/>
                  </a:schemeClr>
                </a:solidFill>
              </a:rPr>
              <a:t>Sample Data. For Illustrative </a:t>
            </a:r>
            <a:r>
              <a:rPr lang="en-US" sz="800" dirty="0" smtClean="0">
                <a:solidFill>
                  <a:schemeClr val="tx2">
                    <a:lumMod val="40000"/>
                    <a:lumOff val="60000"/>
                  </a:schemeClr>
                </a:solidFill>
              </a:rPr>
              <a:t>Purposes </a:t>
            </a:r>
            <a:r>
              <a:rPr lang="en-US" sz="800" dirty="0">
                <a:solidFill>
                  <a:schemeClr val="tx2">
                    <a:lumMod val="40000"/>
                    <a:lumOff val="60000"/>
                  </a:schemeClr>
                </a:solidFill>
              </a:rPr>
              <a:t>Only. </a:t>
            </a:r>
          </a:p>
        </p:txBody>
      </p:sp>
    </p:spTree>
    <p:extLst>
      <p:ext uri="{BB962C8B-B14F-4D97-AF65-F5344CB8AC3E}">
        <p14:creationId xmlns:p14="http://schemas.microsoft.com/office/powerpoint/2010/main" val="1117142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586" y="523460"/>
            <a:ext cx="8499667" cy="4658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1587" y="5304182"/>
            <a:ext cx="8499666" cy="738664"/>
          </a:xfrm>
          <a:prstGeom prst="rect">
            <a:avLst/>
          </a:prstGeom>
          <a:noFill/>
        </p:spPr>
        <p:txBody>
          <a:bodyPr wrap="square" rtlCol="0">
            <a:spAutoFit/>
          </a:bodyPr>
          <a:lstStyle/>
          <a:p>
            <a:pPr marL="285750" indent="-285750">
              <a:buClr>
                <a:schemeClr val="accent5">
                  <a:lumMod val="90000"/>
                  <a:lumOff val="10000"/>
                </a:schemeClr>
              </a:buClr>
              <a:buFont typeface="Arial" panose="020B0604020202020204" pitchFamily="34" charset="0"/>
              <a:buChar char="•"/>
            </a:pPr>
            <a:r>
              <a:rPr lang="en-US" sz="1400" dirty="0" smtClean="0">
                <a:solidFill>
                  <a:schemeClr val="tx1">
                    <a:lumMod val="50000"/>
                  </a:schemeClr>
                </a:solidFill>
                <a:latin typeface="+mj-lt"/>
              </a:rPr>
              <a:t>Assuming the excess (i.e. the number of entries exceeding 20% of all entries) upbilled entries overstate time by 15 minutes per entry, the fees generated by the excess entries are projected in the final column, “Estimated Upbilling Cost.”</a:t>
            </a:r>
          </a:p>
        </p:txBody>
      </p:sp>
    </p:spTree>
    <p:extLst>
      <p:ext uri="{BB962C8B-B14F-4D97-AF65-F5344CB8AC3E}">
        <p14:creationId xmlns:p14="http://schemas.microsoft.com/office/powerpoint/2010/main" val="1051381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085" y="566516"/>
            <a:ext cx="8580014" cy="4363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09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5617" y="5367131"/>
            <a:ext cx="8058977" cy="584775"/>
          </a:xfrm>
          <a:prstGeom prst="rect">
            <a:avLst/>
          </a:prstGeom>
          <a:noFill/>
        </p:spPr>
        <p:txBody>
          <a:bodyPr wrap="square" rtlCol="0">
            <a:spAutoFit/>
          </a:bodyPr>
          <a:lstStyle/>
          <a:p>
            <a:pPr>
              <a:buClr>
                <a:schemeClr val="accent5">
                  <a:lumMod val="90000"/>
                  <a:lumOff val="10000"/>
                </a:schemeClr>
              </a:buClr>
            </a:pPr>
            <a:r>
              <a:rPr lang="en-US" sz="1600" dirty="0" smtClean="0">
                <a:solidFill>
                  <a:schemeClr val="tx1">
                    <a:lumMod val="50000"/>
                  </a:schemeClr>
                </a:solidFill>
                <a:latin typeface="+mj-lt"/>
              </a:rPr>
              <a:t>Looking across all law firms, this report identifies those ten individuals who most often use identical language in two or more invoice line item entries to describe work </a:t>
            </a:r>
            <a:r>
              <a:rPr lang="en-US" sz="1600" smtClean="0">
                <a:solidFill>
                  <a:schemeClr val="tx1">
                    <a:lumMod val="50000"/>
                  </a:schemeClr>
                </a:solidFill>
                <a:latin typeface="+mj-lt"/>
              </a:rPr>
              <a:t>performed.</a:t>
            </a:r>
            <a:endParaRPr lang="en-US" sz="1600" dirty="0" smtClean="0">
              <a:solidFill>
                <a:schemeClr val="tx1">
                  <a:lumMod val="50000"/>
                </a:schemeClr>
              </a:solidFill>
              <a:latin typeface="+mj-lt"/>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97" y="258383"/>
            <a:ext cx="8044068" cy="5028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355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algn="ctr"/>
            <a:r>
              <a:rPr lang="en-US" dirty="0" smtClean="0"/>
              <a:t>How did we get to this point?</a:t>
            </a:r>
            <a:endParaRPr lang="en-US" dirty="0"/>
          </a:p>
        </p:txBody>
      </p:sp>
      <p:sp>
        <p:nvSpPr>
          <p:cNvPr id="4" name="Slide Number Placeholder 3"/>
          <p:cNvSpPr>
            <a:spLocks noGrp="1"/>
          </p:cNvSpPr>
          <p:nvPr>
            <p:ph type="sldNum" sz="quarter" idx="4294967295"/>
          </p:nvPr>
        </p:nvSpPr>
        <p:spPr>
          <a:xfrm>
            <a:off x="8655050" y="6318250"/>
            <a:ext cx="488950" cy="365125"/>
          </a:xfrm>
        </p:spPr>
        <p:txBody>
          <a:bodyPr/>
          <a:lstStyle/>
          <a:p>
            <a:fld id="{C3C3236D-FB65-584A-8227-5A449D06E62A}" type="slidenum">
              <a:rPr lang="en-US" smtClean="0"/>
              <a:pPr/>
              <a:t>2</a:t>
            </a:fld>
            <a:endParaRPr lang="en-US" dirty="0"/>
          </a:p>
        </p:txBody>
      </p:sp>
    </p:spTree>
    <p:extLst>
      <p:ext uri="{BB962C8B-B14F-4D97-AF65-F5344CB8AC3E}">
        <p14:creationId xmlns:p14="http://schemas.microsoft.com/office/powerpoint/2010/main" val="176938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1426" y="5178287"/>
            <a:ext cx="8531725" cy="923330"/>
          </a:xfrm>
          <a:prstGeom prst="rect">
            <a:avLst/>
          </a:prstGeom>
          <a:noFill/>
        </p:spPr>
        <p:txBody>
          <a:bodyPr wrap="square" rtlCol="0">
            <a:spAutoFit/>
          </a:bodyPr>
          <a:lstStyle/>
          <a:p>
            <a:pPr algn="l">
              <a:buClr>
                <a:schemeClr val="accent5">
                  <a:lumMod val="90000"/>
                  <a:lumOff val="10000"/>
                </a:schemeClr>
              </a:buClr>
            </a:pPr>
            <a:r>
              <a:rPr lang="en-US" dirty="0" smtClean="0">
                <a:solidFill>
                  <a:schemeClr val="tx1">
                    <a:lumMod val="50000"/>
                  </a:schemeClr>
                </a:solidFill>
                <a:latin typeface="+mj-lt"/>
              </a:rPr>
              <a:t>Looking across all matters, this report identifies those ten individuals who bill the most fees for work performed over  the weekend.  It identifies the fees, hours and percent of hours billed for work performed on Saturdays and Sundays.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25" y="808383"/>
            <a:ext cx="8531725" cy="4028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5623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7176" y="4938539"/>
            <a:ext cx="8117737" cy="1169551"/>
          </a:xfrm>
          <a:prstGeom prst="rect">
            <a:avLst/>
          </a:prstGeom>
          <a:noFill/>
        </p:spPr>
        <p:txBody>
          <a:bodyPr wrap="square" rtlCol="0">
            <a:spAutoFit/>
          </a:bodyPr>
          <a:lstStyle/>
          <a:p>
            <a:pPr marL="285750" indent="-285750" algn="l">
              <a:buClr>
                <a:schemeClr val="accent5">
                  <a:lumMod val="90000"/>
                  <a:lumOff val="10000"/>
                </a:schemeClr>
              </a:buClr>
              <a:buFont typeface="Arial" panose="020B0604020202020204" pitchFamily="34" charset="0"/>
              <a:buChar char="•"/>
            </a:pPr>
            <a:r>
              <a:rPr lang="en-US" sz="1400" smtClean="0">
                <a:solidFill>
                  <a:schemeClr val="tx1">
                    <a:lumMod val="50000"/>
                  </a:schemeClr>
                </a:solidFill>
                <a:latin typeface="+mj-lt"/>
              </a:rPr>
              <a:t>Block </a:t>
            </a:r>
            <a:r>
              <a:rPr lang="en-US" sz="1400" dirty="0" smtClean="0">
                <a:solidFill>
                  <a:schemeClr val="tx1">
                    <a:lumMod val="50000"/>
                  </a:schemeClr>
                </a:solidFill>
                <a:latin typeface="+mj-lt"/>
              </a:rPr>
              <a:t>billing is the practice of including within one invoice line item entry, more than one type of task.</a:t>
            </a:r>
          </a:p>
          <a:p>
            <a:pPr marL="285750" indent="-285750" algn="l">
              <a:buClr>
                <a:schemeClr val="accent5">
                  <a:lumMod val="90000"/>
                  <a:lumOff val="10000"/>
                </a:schemeClr>
              </a:buClr>
              <a:buFont typeface="Arial" panose="020B0604020202020204" pitchFamily="34" charset="0"/>
              <a:buChar char="•"/>
            </a:pPr>
            <a:r>
              <a:rPr lang="en-US" sz="1400" dirty="0" smtClean="0">
                <a:solidFill>
                  <a:schemeClr val="tx1">
                    <a:lumMod val="50000"/>
                  </a:schemeClr>
                </a:solidFill>
                <a:latin typeface="+mj-lt"/>
              </a:rPr>
              <a:t>This practice should be disallowed for two principal reasons:</a:t>
            </a:r>
          </a:p>
          <a:p>
            <a:pPr marL="628650" lvl="1" indent="-171450" algn="l">
              <a:buClr>
                <a:schemeClr val="accent5">
                  <a:lumMod val="90000"/>
                  <a:lumOff val="10000"/>
                </a:schemeClr>
              </a:buClr>
              <a:buFont typeface="Arial" panose="020B0604020202020204" pitchFamily="34" charset="0"/>
              <a:buChar char="•"/>
            </a:pPr>
            <a:r>
              <a:rPr lang="en-US" sz="1400" dirty="0" smtClean="0">
                <a:solidFill>
                  <a:schemeClr val="tx1">
                    <a:lumMod val="50000"/>
                  </a:schemeClr>
                </a:solidFill>
                <a:latin typeface="+mj-lt"/>
              </a:rPr>
              <a:t>The time spent per task is not displayed, making an evaluation the reasonableness of time spent per task impossible. </a:t>
            </a:r>
          </a:p>
          <a:p>
            <a:pPr marL="628650" lvl="1" indent="-171450" algn="l">
              <a:buClr>
                <a:schemeClr val="accent5">
                  <a:lumMod val="90000"/>
                  <a:lumOff val="10000"/>
                </a:schemeClr>
              </a:buClr>
              <a:buFont typeface="Arial" panose="020B0604020202020204" pitchFamily="34" charset="0"/>
              <a:buChar char="•"/>
            </a:pPr>
            <a:r>
              <a:rPr lang="en-US" sz="1400" dirty="0" smtClean="0">
                <a:solidFill>
                  <a:schemeClr val="tx1">
                    <a:lumMod val="50000"/>
                  </a:schemeClr>
                </a:solidFill>
                <a:latin typeface="+mj-lt"/>
              </a:rPr>
              <a:t>Most often, the UTBMS Task Code applied is inaccurate relative to one more of the tasks described.</a:t>
            </a:r>
          </a:p>
        </p:txBody>
      </p:sp>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176" y="256958"/>
            <a:ext cx="7880476" cy="453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725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9938" y="4734589"/>
            <a:ext cx="7935373" cy="1384995"/>
          </a:xfrm>
          <a:prstGeom prst="rect">
            <a:avLst/>
          </a:prstGeom>
          <a:noFill/>
        </p:spPr>
        <p:txBody>
          <a:bodyPr wrap="square" rtlCol="0">
            <a:spAutoFit/>
          </a:bodyPr>
          <a:lstStyle/>
          <a:p>
            <a:pPr marL="285750" indent="-285750" algn="l">
              <a:buClr>
                <a:schemeClr val="accent5">
                  <a:lumMod val="90000"/>
                  <a:lumOff val="10000"/>
                </a:schemeClr>
              </a:buClr>
              <a:buFont typeface="Arial" panose="020B0604020202020204" pitchFamily="34" charset="0"/>
              <a:buChar char="•"/>
            </a:pPr>
            <a:r>
              <a:rPr lang="en-US" sz="1400" dirty="0" smtClean="0">
                <a:solidFill>
                  <a:schemeClr val="tx1">
                    <a:lumMod val="50000"/>
                  </a:schemeClr>
                </a:solidFill>
                <a:latin typeface="+mj-lt"/>
              </a:rPr>
              <a:t>That percentage is calculated as the number of days in which more than 10 hours was billed (“10+ Hour Days of Service”), divided by the number of days billed (“Total Days of Service”).</a:t>
            </a:r>
          </a:p>
          <a:p>
            <a:pPr marL="285750" indent="-285750" algn="l">
              <a:buClr>
                <a:schemeClr val="accent5">
                  <a:lumMod val="90000"/>
                  <a:lumOff val="10000"/>
                </a:schemeClr>
              </a:buClr>
              <a:buFont typeface="Arial" panose="020B0604020202020204" pitchFamily="34" charset="0"/>
              <a:buChar char="•"/>
            </a:pPr>
            <a:r>
              <a:rPr lang="en-US" sz="1400" dirty="0" smtClean="0">
                <a:solidFill>
                  <a:schemeClr val="tx1">
                    <a:lumMod val="50000"/>
                  </a:schemeClr>
                </a:solidFill>
                <a:latin typeface="+mj-lt"/>
              </a:rPr>
              <a:t>Ten hour days are often justified, but certain timekeepers will sometimes include “hollow” or unproductive hours for the day, e.g. a paralegal who bills 12 hours for a trial day, during which day the paralegal is “on call” throughout the day, but is not actively working on trial tasks.</a:t>
            </a:r>
          </a:p>
          <a:p>
            <a:pPr marL="285750" indent="-285750" algn="l">
              <a:buClr>
                <a:schemeClr val="accent5">
                  <a:lumMod val="90000"/>
                  <a:lumOff val="10000"/>
                </a:schemeClr>
              </a:buClr>
              <a:buFont typeface="Arial" panose="020B0604020202020204" pitchFamily="34" charset="0"/>
              <a:buChar char="•"/>
            </a:pPr>
            <a:r>
              <a:rPr lang="en-US" sz="1400" dirty="0" smtClean="0">
                <a:solidFill>
                  <a:srgbClr val="FF0000"/>
                </a:solidFill>
                <a:latin typeface="+mj-lt"/>
              </a:rPr>
              <a:t>Only hours ABOVE the 10</a:t>
            </a:r>
            <a:r>
              <a:rPr lang="en-US" sz="1400" baseline="30000" dirty="0" smtClean="0">
                <a:solidFill>
                  <a:srgbClr val="FF0000"/>
                </a:solidFill>
                <a:latin typeface="+mj-lt"/>
              </a:rPr>
              <a:t>th</a:t>
            </a:r>
            <a:r>
              <a:rPr lang="en-US" sz="1400" dirty="0" smtClean="0">
                <a:solidFill>
                  <a:srgbClr val="FF0000"/>
                </a:solidFill>
                <a:latin typeface="+mj-lt"/>
              </a:rPr>
              <a:t> hour per day are counted towards the “Cost of 10+ Daily Hours” figure.</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420" y="506825"/>
            <a:ext cx="8918500" cy="41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083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493" y="430695"/>
            <a:ext cx="7810856" cy="487362"/>
          </a:xfrm>
        </p:spPr>
        <p:txBody>
          <a:bodyPr>
            <a:noAutofit/>
          </a:bodyPr>
          <a:lstStyle/>
          <a:p>
            <a:pPr algn="l"/>
            <a:r>
              <a:rPr lang="en-US" sz="2400" dirty="0" smtClean="0">
                <a:latin typeface="Franklin Gothic Medium"/>
                <a:cs typeface="Franklin Gothic Medium"/>
              </a:rPr>
              <a:t>Promoted Timekeepers – </a:t>
            </a:r>
            <a:r>
              <a:rPr lang="en-US" sz="2400" smtClean="0">
                <a:latin typeface="Franklin Gothic Medium"/>
                <a:cs typeface="Franklin Gothic Medium"/>
              </a:rPr>
              <a:t>Task Analysis </a:t>
            </a:r>
            <a:endParaRPr lang="en-US" sz="2400" dirty="0">
              <a:latin typeface="Franklin Gothic Medium"/>
              <a:cs typeface="Franklin Gothic Medium"/>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493" y="1152939"/>
            <a:ext cx="8221672" cy="4872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961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740"/>
            <a:ext cx="8255255" cy="631651"/>
          </a:xfrm>
        </p:spPr>
        <p:txBody>
          <a:bodyPr>
            <a:normAutofit/>
          </a:bodyPr>
          <a:lstStyle/>
          <a:p>
            <a:r>
              <a:rPr lang="en-US" sz="2800" dirty="0" smtClean="0">
                <a:latin typeface="Franklin Gothic Medium" charset="0"/>
                <a:ea typeface="Franklin Gothic Medium" charset="0"/>
                <a:cs typeface="Franklin Gothic Medium" charset="0"/>
              </a:rPr>
              <a:t>Matter Level Reporting</a:t>
            </a:r>
            <a:endParaRPr lang="en-US" sz="2800" dirty="0">
              <a:latin typeface="Franklin Gothic Medium" charset="0"/>
              <a:ea typeface="Franklin Gothic Medium" charset="0"/>
              <a:cs typeface="Franklin Gothic Medium" charset="0"/>
            </a:endParaRPr>
          </a:p>
        </p:txBody>
      </p:sp>
      <p:sp>
        <p:nvSpPr>
          <p:cNvPr id="4" name="Slide Number Placeholder 3"/>
          <p:cNvSpPr>
            <a:spLocks noGrp="1"/>
          </p:cNvSpPr>
          <p:nvPr>
            <p:ph type="sldNum" sz="quarter" idx="12"/>
          </p:nvPr>
        </p:nvSpPr>
        <p:spPr/>
        <p:txBody>
          <a:bodyPr/>
          <a:lstStyle/>
          <a:p>
            <a:fld id="{C3C3236D-FB65-584A-8227-5A449D06E62A}" type="slidenum">
              <a:rPr lang="en-US" smtClean="0"/>
              <a:pPr/>
              <a:t>24</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125629957"/>
              </p:ext>
            </p:extLst>
          </p:nvPr>
        </p:nvGraphicFramePr>
        <p:xfrm>
          <a:off x="457200" y="1033663"/>
          <a:ext cx="8381150" cy="4200947"/>
        </p:xfrm>
        <a:graphic>
          <a:graphicData uri="http://schemas.openxmlformats.org/drawingml/2006/table">
            <a:tbl>
              <a:tblPr/>
              <a:tblGrid>
                <a:gridCol w="1699453"/>
                <a:gridCol w="1530563"/>
                <a:gridCol w="1368489"/>
                <a:gridCol w="953743"/>
                <a:gridCol w="1636119"/>
                <a:gridCol w="1192783"/>
              </a:tblGrid>
              <a:tr h="352879">
                <a:tc>
                  <a:txBody>
                    <a:bodyPr/>
                    <a:lstStyle/>
                    <a:p>
                      <a:pPr algn="l" fontAlgn="b"/>
                      <a:r>
                        <a:rPr lang="en-US" sz="1500" b="1" i="0" u="none" strike="noStrike" dirty="0">
                          <a:solidFill>
                            <a:srgbClr val="44546A"/>
                          </a:solidFill>
                          <a:effectLst/>
                          <a:latin typeface="Calibri" charset="0"/>
                        </a:rPr>
                        <a:t> </a:t>
                      </a:r>
                      <a:endParaRPr lang="en-US" sz="1200" b="0" i="0" u="none" strike="noStrike" dirty="0">
                        <a:solidFill>
                          <a:srgbClr val="000000"/>
                        </a:solidFill>
                        <a:effectLst/>
                        <a:latin typeface="Calibri" charset="0"/>
                      </a:endParaRPr>
                    </a:p>
                  </a:txBody>
                  <a:tcPr marL="0" marR="0" marT="0" marB="0">
                    <a:lnL>
                      <a:noFill/>
                    </a:lnL>
                    <a:lnR>
                      <a:noFill/>
                    </a:lnR>
                    <a:lnT>
                      <a:noFill/>
                    </a:lnT>
                    <a:lnB w="19050" cap="flat" cmpd="sng" algn="ctr">
                      <a:solidFill>
                        <a:srgbClr val="5B9BD5"/>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charset="0"/>
                      </a:endParaRPr>
                    </a:p>
                  </a:txBody>
                  <a:tcPr marL="0" marR="0" marT="0" marB="0" anchor="b">
                    <a:lnL>
                      <a:noFill/>
                    </a:lnL>
                    <a:lnR>
                      <a:noFill/>
                    </a:lnR>
                    <a:lnT>
                      <a:noFill/>
                    </a:lnT>
                    <a:lnB>
                      <a:noFill/>
                    </a:lnB>
                  </a:tcPr>
                </a:tc>
              </a:tr>
              <a:tr h="336076">
                <a:tc>
                  <a:txBody>
                    <a:bodyPr/>
                    <a:lstStyle/>
                    <a:p>
                      <a:pPr algn="l" fontAlgn="b"/>
                      <a:endParaRPr lang="en-US" sz="1400" b="0" i="0" u="none" strike="noStrike">
                        <a:solidFill>
                          <a:srgbClr val="000000"/>
                        </a:solidFill>
                        <a:effectLst/>
                        <a:latin typeface="Calibri" charset="0"/>
                      </a:endParaRPr>
                    </a:p>
                  </a:txBody>
                  <a:tcPr marL="0" marR="0" marT="0" marB="0" anchor="b">
                    <a:lnL>
                      <a:noFill/>
                    </a:lnL>
                    <a:lnR>
                      <a:noFill/>
                    </a:lnR>
                    <a:lnT w="19050" cap="flat" cmpd="sng" algn="ctr">
                      <a:solidFill>
                        <a:srgbClr val="5B9BD5"/>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Calibri"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charset="0"/>
                      </a:endParaRPr>
                    </a:p>
                  </a:txBody>
                  <a:tcPr marL="0" marR="0" marT="0" marB="0" anchor="b">
                    <a:lnL>
                      <a:noFill/>
                    </a:lnL>
                    <a:lnR>
                      <a:noFill/>
                    </a:lnR>
                    <a:lnT>
                      <a:noFill/>
                    </a:lnT>
                    <a:lnB>
                      <a:noFill/>
                    </a:lnB>
                  </a:tcPr>
                </a:tc>
              </a:tr>
              <a:tr h="319272">
                <a:tc>
                  <a:txBody>
                    <a:bodyPr/>
                    <a:lstStyle/>
                    <a:p>
                      <a:pPr algn="l" fontAlgn="b"/>
                      <a:r>
                        <a:rPr lang="en-US" sz="1400" b="1" i="0" u="none" strike="noStrike" dirty="0">
                          <a:solidFill>
                            <a:srgbClr val="000000"/>
                          </a:solidFill>
                          <a:effectLst/>
                          <a:latin typeface="Calibri" charset="0"/>
                        </a:rPr>
                        <a:t>Firm</a:t>
                      </a:r>
                    </a:p>
                  </a:txBody>
                  <a:tcPr marL="0" marR="0" marT="0" marB="0" anchor="b">
                    <a:lnL>
                      <a:noFill/>
                    </a:lnL>
                    <a:lnR>
                      <a:noFill/>
                    </a:lnR>
                    <a:lnT>
                      <a:noFill/>
                    </a:lnT>
                    <a:lnB>
                      <a:noFill/>
                    </a:lnB>
                    <a:solidFill>
                      <a:schemeClr val="tx1">
                        <a:lumMod val="20000"/>
                        <a:lumOff val="80000"/>
                      </a:schemeClr>
                    </a:solidFill>
                  </a:tcPr>
                </a:tc>
                <a:tc>
                  <a:txBody>
                    <a:bodyPr/>
                    <a:lstStyle/>
                    <a:p>
                      <a:pPr algn="l" fontAlgn="b"/>
                      <a:r>
                        <a:rPr lang="en-US" sz="1400" b="1" i="0" u="none" strike="noStrike" dirty="0">
                          <a:solidFill>
                            <a:srgbClr val="000000"/>
                          </a:solidFill>
                          <a:effectLst/>
                          <a:latin typeface="Calibri" charset="0"/>
                        </a:rPr>
                        <a:t>Attorney</a:t>
                      </a:r>
                    </a:p>
                  </a:txBody>
                  <a:tcPr marL="0" marR="0" marT="0" marB="0" anchor="b">
                    <a:lnL>
                      <a:noFill/>
                    </a:lnL>
                    <a:lnR>
                      <a:noFill/>
                    </a:lnR>
                    <a:lnT>
                      <a:noFill/>
                    </a:lnT>
                    <a:lnB>
                      <a:noFill/>
                    </a:lnB>
                    <a:solidFill>
                      <a:schemeClr val="tx1">
                        <a:lumMod val="20000"/>
                        <a:lumOff val="80000"/>
                      </a:schemeClr>
                    </a:solidFill>
                  </a:tcPr>
                </a:tc>
                <a:tc>
                  <a:txBody>
                    <a:bodyPr/>
                    <a:lstStyle/>
                    <a:p>
                      <a:pPr algn="l" fontAlgn="b"/>
                      <a:r>
                        <a:rPr lang="en-US" sz="1400" b="1" i="0" u="none" strike="noStrike" dirty="0">
                          <a:solidFill>
                            <a:srgbClr val="000000"/>
                          </a:solidFill>
                          <a:effectLst/>
                          <a:latin typeface="Calibri" charset="0"/>
                        </a:rPr>
                        <a:t>Role</a:t>
                      </a:r>
                    </a:p>
                  </a:txBody>
                  <a:tcPr marL="0" marR="0" marT="0" marB="0" anchor="b">
                    <a:lnL>
                      <a:noFill/>
                    </a:lnL>
                    <a:lnR>
                      <a:noFill/>
                    </a:lnR>
                    <a:lnT>
                      <a:noFill/>
                    </a:lnT>
                    <a:lnB>
                      <a:noFill/>
                    </a:lnB>
                    <a:solidFill>
                      <a:schemeClr val="tx1">
                        <a:lumMod val="20000"/>
                        <a:lumOff val="80000"/>
                      </a:schemeClr>
                    </a:solidFill>
                  </a:tcPr>
                </a:tc>
                <a:tc>
                  <a:txBody>
                    <a:bodyPr/>
                    <a:lstStyle/>
                    <a:p>
                      <a:pPr algn="l" fontAlgn="b"/>
                      <a:r>
                        <a:rPr lang="en-US" sz="1400" b="1" i="0" u="none" strike="noStrike" dirty="0">
                          <a:solidFill>
                            <a:srgbClr val="000000"/>
                          </a:solidFill>
                          <a:effectLst/>
                          <a:latin typeface="Calibri" charset="0"/>
                        </a:rPr>
                        <a:t>Total Hours</a:t>
                      </a:r>
                    </a:p>
                  </a:txBody>
                  <a:tcPr marL="0" marR="0" marT="0" marB="0" anchor="b">
                    <a:lnL>
                      <a:noFill/>
                    </a:lnL>
                    <a:lnR>
                      <a:noFill/>
                    </a:lnR>
                    <a:lnT>
                      <a:noFill/>
                    </a:lnT>
                    <a:lnB>
                      <a:noFill/>
                    </a:lnB>
                    <a:solidFill>
                      <a:schemeClr val="tx1">
                        <a:lumMod val="20000"/>
                        <a:lumOff val="80000"/>
                      </a:schemeClr>
                    </a:solidFill>
                  </a:tcPr>
                </a:tc>
                <a:tc>
                  <a:txBody>
                    <a:bodyPr/>
                    <a:lstStyle/>
                    <a:p>
                      <a:pPr algn="r" fontAlgn="b"/>
                      <a:r>
                        <a:rPr lang="nl-NL" sz="1400" b="1" i="0" u="none" strike="noStrike" dirty="0">
                          <a:solidFill>
                            <a:srgbClr val="000000"/>
                          </a:solidFill>
                          <a:effectLst/>
                          <a:latin typeface="Calibri" charset="0"/>
                        </a:rPr>
                        <a:t> Fees  </a:t>
                      </a:r>
                    </a:p>
                  </a:txBody>
                  <a:tcPr marL="0" marR="0" marT="0" marB="0" anchor="b">
                    <a:lnL>
                      <a:noFill/>
                    </a:lnL>
                    <a:lnR>
                      <a:noFill/>
                    </a:lnR>
                    <a:lnT>
                      <a:noFill/>
                    </a:lnT>
                    <a:lnB>
                      <a:noFill/>
                    </a:lnB>
                    <a:solidFill>
                      <a:schemeClr val="tx1">
                        <a:lumMod val="20000"/>
                        <a:lumOff val="80000"/>
                      </a:schemeClr>
                    </a:solidFill>
                  </a:tcPr>
                </a:tc>
                <a:tc>
                  <a:txBody>
                    <a:bodyPr/>
                    <a:lstStyle/>
                    <a:p>
                      <a:pPr algn="r" fontAlgn="b"/>
                      <a:r>
                        <a:rPr lang="en-US" sz="1400" b="1" i="0" u="none" strike="noStrike" dirty="0">
                          <a:solidFill>
                            <a:srgbClr val="000000"/>
                          </a:solidFill>
                          <a:effectLst/>
                          <a:latin typeface="Calibri" charset="0"/>
                        </a:rPr>
                        <a:t> Rate </a:t>
                      </a:r>
                    </a:p>
                  </a:txBody>
                  <a:tcPr marL="0" marR="0" marT="0" marB="0" anchor="b">
                    <a:lnL>
                      <a:noFill/>
                    </a:lnL>
                    <a:lnR>
                      <a:noFill/>
                    </a:lnR>
                    <a:lnT>
                      <a:noFill/>
                    </a:lnT>
                    <a:lnB>
                      <a:noFill/>
                    </a:lnB>
                    <a:solidFill>
                      <a:schemeClr val="tx1">
                        <a:lumMod val="20000"/>
                        <a:lumOff val="80000"/>
                      </a:schemeClr>
                    </a:solidFill>
                  </a:tcPr>
                </a:tc>
              </a:tr>
              <a:tr h="319272">
                <a:tc>
                  <a:txBody>
                    <a:bodyPr/>
                    <a:lstStyle/>
                    <a:p>
                      <a:pPr algn="l" fontAlgn="b"/>
                      <a:r>
                        <a:rPr lang="en-US" sz="1400" b="0" i="0" u="none" strike="noStrike" dirty="0">
                          <a:solidFill>
                            <a:srgbClr val="000000"/>
                          </a:solidFill>
                          <a:effectLst/>
                          <a:latin typeface="Calibri" charset="0"/>
                        </a:rPr>
                        <a:t>Pearson Specter</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effectLst/>
                          <a:latin typeface="Calibri" charset="0"/>
                        </a:rPr>
                        <a:t>Rachel Zane</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effectLst/>
                          <a:latin typeface="Calibri" charset="0"/>
                        </a:rPr>
                        <a:t>Legal Assistant</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charset="0"/>
                        </a:rPr>
                        <a:t>3528</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charset="0"/>
                        </a:rPr>
                        <a:t> $1,129,088.00 </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charset="0"/>
                        </a:rPr>
                        <a:t> $320.00 </a:t>
                      </a:r>
                    </a:p>
                  </a:txBody>
                  <a:tcPr marL="0" marR="0" marT="0" marB="0" anchor="b">
                    <a:lnL>
                      <a:noFill/>
                    </a:lnL>
                    <a:lnR>
                      <a:noFill/>
                    </a:lnR>
                    <a:lnT>
                      <a:noFill/>
                    </a:lnT>
                    <a:lnB>
                      <a:noFill/>
                    </a:lnB>
                  </a:tcPr>
                </a:tc>
              </a:tr>
              <a:tr h="319272">
                <a:tc>
                  <a:txBody>
                    <a:bodyPr/>
                    <a:lstStyle/>
                    <a:p>
                      <a:pPr algn="l" fontAlgn="b"/>
                      <a:r>
                        <a:rPr lang="en-US" sz="1400" b="0" i="0" u="none" strike="noStrike">
                          <a:solidFill>
                            <a:srgbClr val="000000"/>
                          </a:solidFill>
                          <a:effectLst/>
                          <a:latin typeface="Calibri" charset="0"/>
                        </a:rPr>
                        <a:t>Pearson Specter</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effectLst/>
                          <a:latin typeface="Calibri" charset="0"/>
                        </a:rPr>
                        <a:t>Louis Litt</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effectLst/>
                          <a:latin typeface="Calibri" charset="0"/>
                        </a:rPr>
                        <a:t>Partner</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charset="0"/>
                        </a:rPr>
                        <a:t>3082</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charset="0"/>
                        </a:rPr>
                        <a:t> $2,342,168.00 </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charset="0"/>
                        </a:rPr>
                        <a:t> $760.00 </a:t>
                      </a:r>
                    </a:p>
                  </a:txBody>
                  <a:tcPr marL="0" marR="0" marT="0" marB="0" anchor="b">
                    <a:lnL>
                      <a:noFill/>
                    </a:lnL>
                    <a:lnR>
                      <a:noFill/>
                    </a:lnR>
                    <a:lnT>
                      <a:noFill/>
                    </a:lnT>
                    <a:lnB>
                      <a:noFill/>
                    </a:lnB>
                  </a:tcPr>
                </a:tc>
              </a:tr>
              <a:tr h="319272">
                <a:tc>
                  <a:txBody>
                    <a:bodyPr/>
                    <a:lstStyle/>
                    <a:p>
                      <a:pPr algn="l" fontAlgn="b"/>
                      <a:r>
                        <a:rPr lang="en-US" sz="1400" b="0" i="0" u="none" strike="noStrike">
                          <a:solidFill>
                            <a:srgbClr val="000000"/>
                          </a:solidFill>
                          <a:effectLst/>
                          <a:latin typeface="Calibri" charset="0"/>
                        </a:rPr>
                        <a:t>Pearson Specter</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effectLst/>
                          <a:latin typeface="Calibri" charset="0"/>
                        </a:rPr>
                        <a:t>Harvey Specter</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effectLst/>
                          <a:latin typeface="Calibri" charset="0"/>
                        </a:rPr>
                        <a:t>Partner</a:t>
                      </a: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charset="0"/>
                        </a:rPr>
                        <a:t>2987</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charset="0"/>
                        </a:rPr>
                        <a:t> $2,383,755.00 </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charset="0"/>
                        </a:rPr>
                        <a:t> $865.00 </a:t>
                      </a:r>
                    </a:p>
                  </a:txBody>
                  <a:tcPr marL="0" marR="0" marT="0" marB="0" anchor="b">
                    <a:lnL>
                      <a:noFill/>
                    </a:lnL>
                    <a:lnR>
                      <a:noFill/>
                    </a:lnR>
                    <a:lnT>
                      <a:noFill/>
                    </a:lnT>
                    <a:lnB>
                      <a:noFill/>
                    </a:lnB>
                  </a:tcPr>
                </a:tc>
              </a:tr>
              <a:tr h="319272">
                <a:tc>
                  <a:txBody>
                    <a:bodyPr/>
                    <a:lstStyle/>
                    <a:p>
                      <a:pPr algn="l" fontAlgn="b"/>
                      <a:r>
                        <a:rPr lang="en-US" sz="1400" b="0" i="0" u="none" strike="noStrike">
                          <a:solidFill>
                            <a:srgbClr val="000000"/>
                          </a:solidFill>
                          <a:effectLst/>
                          <a:latin typeface="Calibri" charset="0"/>
                        </a:rPr>
                        <a:t>Pearson Specter</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effectLst/>
                          <a:latin typeface="Calibri" charset="0"/>
                        </a:rPr>
                        <a:t>Mike Ross</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effectLst/>
                          <a:latin typeface="Calibri" charset="0"/>
                        </a:rPr>
                        <a:t>Partner</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charset="0"/>
                        </a:rPr>
                        <a:t>2983</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charset="0"/>
                        </a:rPr>
                        <a:t> $2,341,498.00 </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charset="0"/>
                        </a:rPr>
                        <a:t> $785.00 </a:t>
                      </a:r>
                    </a:p>
                  </a:txBody>
                  <a:tcPr marL="0" marR="0" marT="0" marB="0" anchor="b">
                    <a:lnL>
                      <a:noFill/>
                    </a:lnL>
                    <a:lnR>
                      <a:noFill/>
                    </a:lnR>
                    <a:lnT>
                      <a:noFill/>
                    </a:lnT>
                    <a:lnB>
                      <a:noFill/>
                    </a:lnB>
                  </a:tcPr>
                </a:tc>
              </a:tr>
              <a:tr h="319272">
                <a:tc>
                  <a:txBody>
                    <a:bodyPr/>
                    <a:lstStyle/>
                    <a:p>
                      <a:pPr algn="l" fontAlgn="b"/>
                      <a:r>
                        <a:rPr lang="en-US" sz="1400" b="0" i="0" u="none" strike="noStrike">
                          <a:solidFill>
                            <a:srgbClr val="000000"/>
                          </a:solidFill>
                          <a:effectLst/>
                          <a:latin typeface="Calibri" charset="0"/>
                        </a:rPr>
                        <a:t>Pearson Specter</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effectLst/>
                          <a:latin typeface="Calibri" charset="0"/>
                        </a:rPr>
                        <a:t>Jessica Pearson</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effectLst/>
                          <a:latin typeface="Calibri" charset="0"/>
                        </a:rPr>
                        <a:t>Partner</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charset="0"/>
                        </a:rPr>
                        <a:t>2926</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charset="0"/>
                        </a:rPr>
                        <a:t> $2,325,852.00 </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charset="0"/>
                        </a:rPr>
                        <a:t> $795.00 </a:t>
                      </a:r>
                    </a:p>
                  </a:txBody>
                  <a:tcPr marL="0" marR="0" marT="0" marB="0" anchor="b">
                    <a:lnL>
                      <a:noFill/>
                    </a:lnL>
                    <a:lnR>
                      <a:noFill/>
                    </a:lnR>
                    <a:lnT>
                      <a:noFill/>
                    </a:lnT>
                    <a:lnB>
                      <a:noFill/>
                    </a:lnB>
                  </a:tcPr>
                </a:tc>
              </a:tr>
              <a:tr h="319272">
                <a:tc>
                  <a:txBody>
                    <a:bodyPr/>
                    <a:lstStyle/>
                    <a:p>
                      <a:pPr algn="l" fontAlgn="b"/>
                      <a:r>
                        <a:rPr lang="en-US" sz="1400" b="0" i="0" u="none" strike="noStrike">
                          <a:solidFill>
                            <a:srgbClr val="000000"/>
                          </a:solidFill>
                          <a:effectLst/>
                          <a:latin typeface="Calibri" charset="0"/>
                        </a:rPr>
                        <a:t>Kenner Bach</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effectLst/>
                          <a:latin typeface="Calibri" charset="0"/>
                        </a:rPr>
                        <a:t>Arthur Edens</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effectLst/>
                          <a:latin typeface="Calibri" charset="0"/>
                        </a:rPr>
                        <a:t>Partner</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charset="0"/>
                        </a:rPr>
                        <a:t>2699</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charset="0"/>
                        </a:rPr>
                        <a:t> $2,240,004.00 </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charset="0"/>
                        </a:rPr>
                        <a:t> $830.00 </a:t>
                      </a:r>
                    </a:p>
                  </a:txBody>
                  <a:tcPr marL="0" marR="0" marT="0" marB="0" anchor="b">
                    <a:lnL>
                      <a:noFill/>
                    </a:lnL>
                    <a:lnR>
                      <a:noFill/>
                    </a:lnR>
                    <a:lnT>
                      <a:noFill/>
                    </a:lnT>
                    <a:lnB>
                      <a:noFill/>
                    </a:lnB>
                  </a:tcPr>
                </a:tc>
              </a:tr>
              <a:tr h="319272">
                <a:tc>
                  <a:txBody>
                    <a:bodyPr/>
                    <a:lstStyle/>
                    <a:p>
                      <a:pPr algn="l" fontAlgn="b"/>
                      <a:r>
                        <a:rPr lang="en-US" sz="1400" b="0" i="0" u="none" strike="noStrike">
                          <a:solidFill>
                            <a:srgbClr val="000000"/>
                          </a:solidFill>
                          <a:effectLst/>
                          <a:latin typeface="Calibri" charset="0"/>
                        </a:rPr>
                        <a:t>Kenner Bach</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effectLst/>
                          <a:latin typeface="Calibri" charset="0"/>
                        </a:rPr>
                        <a:t>Bridget Klein</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effectLst/>
                          <a:latin typeface="Calibri" charset="0"/>
                        </a:rPr>
                        <a:t>Paralegal</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charset="0"/>
                        </a:rPr>
                        <a:t>2900</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charset="0"/>
                        </a:rPr>
                        <a:t> $565,559.00 </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charset="0"/>
                        </a:rPr>
                        <a:t> $195.00 </a:t>
                      </a:r>
                    </a:p>
                  </a:txBody>
                  <a:tcPr marL="0" marR="0" marT="0" marB="0" anchor="b">
                    <a:lnL>
                      <a:noFill/>
                    </a:lnL>
                    <a:lnR>
                      <a:noFill/>
                    </a:lnR>
                    <a:lnT>
                      <a:noFill/>
                    </a:lnT>
                    <a:lnB>
                      <a:noFill/>
                    </a:lnB>
                  </a:tcPr>
                </a:tc>
              </a:tr>
              <a:tr h="319272">
                <a:tc>
                  <a:txBody>
                    <a:bodyPr/>
                    <a:lstStyle/>
                    <a:p>
                      <a:pPr algn="l" fontAlgn="b"/>
                      <a:r>
                        <a:rPr lang="en-US" sz="1400" b="0" i="0" u="none" strike="noStrike">
                          <a:solidFill>
                            <a:srgbClr val="000000"/>
                          </a:solidFill>
                          <a:effectLst/>
                          <a:latin typeface="Calibri" charset="0"/>
                        </a:rPr>
                        <a:t>Kenner Bach</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effectLst/>
                          <a:latin typeface="Calibri" charset="0"/>
                        </a:rPr>
                        <a:t>Barry Grissom</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effectLst/>
                          <a:latin typeface="Calibri" charset="0"/>
                        </a:rPr>
                        <a:t>Partner</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charset="0"/>
                        </a:rPr>
                        <a:t>2678</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charset="0"/>
                        </a:rPr>
                        <a:t> $2,089,074.00 </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charset="0"/>
                        </a:rPr>
                        <a:t> $780.00 </a:t>
                      </a:r>
                    </a:p>
                  </a:txBody>
                  <a:tcPr marL="0" marR="0" marT="0" marB="0" anchor="b">
                    <a:lnL>
                      <a:noFill/>
                    </a:lnL>
                    <a:lnR>
                      <a:noFill/>
                    </a:lnR>
                    <a:lnT>
                      <a:noFill/>
                    </a:lnT>
                    <a:lnB>
                      <a:noFill/>
                    </a:lnB>
                  </a:tcPr>
                </a:tc>
              </a:tr>
              <a:tr h="319272">
                <a:tc>
                  <a:txBody>
                    <a:bodyPr/>
                    <a:lstStyle/>
                    <a:p>
                      <a:pPr algn="l" fontAlgn="b"/>
                      <a:r>
                        <a:rPr lang="en-US" sz="1400" b="0" i="0" u="none" strike="noStrike">
                          <a:solidFill>
                            <a:srgbClr val="000000"/>
                          </a:solidFill>
                          <a:effectLst/>
                          <a:latin typeface="Calibri" charset="0"/>
                        </a:rPr>
                        <a:t>Infeld Daniels</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effectLst/>
                          <a:latin typeface="Calibri" charset="0"/>
                        </a:rPr>
                        <a:t>Stanton Infeld</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effectLst/>
                          <a:latin typeface="Calibri" charset="0"/>
                        </a:rPr>
                        <a:t>Partner</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charset="0"/>
                        </a:rPr>
                        <a:t>2677</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charset="0"/>
                        </a:rPr>
                        <a:t> $2,744,950.00 </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charset="0"/>
                        </a:rPr>
                        <a:t> $1,025.00 </a:t>
                      </a:r>
                    </a:p>
                  </a:txBody>
                  <a:tcPr marL="0" marR="0" marT="0" marB="0" anchor="b">
                    <a:lnL>
                      <a:noFill/>
                    </a:lnL>
                    <a:lnR>
                      <a:noFill/>
                    </a:lnR>
                    <a:lnT>
                      <a:noFill/>
                    </a:lnT>
                    <a:lnB>
                      <a:noFill/>
                    </a:lnB>
                  </a:tcPr>
                </a:tc>
              </a:tr>
              <a:tr h="319272">
                <a:tc>
                  <a:txBody>
                    <a:bodyPr/>
                    <a:lstStyle/>
                    <a:p>
                      <a:pPr algn="l" fontAlgn="b"/>
                      <a:r>
                        <a:rPr lang="en-US" sz="1400" b="0" i="0" u="none" strike="noStrike">
                          <a:solidFill>
                            <a:srgbClr val="000000"/>
                          </a:solidFill>
                          <a:effectLst/>
                          <a:latin typeface="Calibri" charset="0"/>
                        </a:rPr>
                        <a:t>Infeld Daniels</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effectLst/>
                          <a:latin typeface="Calibri" charset="0"/>
                        </a:rPr>
                        <a:t>Damien Karp</a:t>
                      </a:r>
                    </a:p>
                  </a:txBody>
                  <a:tcPr marL="0" marR="0" marT="0" marB="0" anchor="b">
                    <a:lnL>
                      <a:noFill/>
                    </a:lnL>
                    <a:lnR>
                      <a:noFill/>
                    </a:lnR>
                    <a:lnT>
                      <a:noFill/>
                    </a:lnT>
                    <a:lnB>
                      <a:noFill/>
                    </a:lnB>
                  </a:tcPr>
                </a:tc>
                <a:tc>
                  <a:txBody>
                    <a:bodyPr/>
                    <a:lstStyle/>
                    <a:p>
                      <a:pPr algn="l" fontAlgn="b"/>
                      <a:r>
                        <a:rPr lang="en-US" sz="1400" b="0" i="0" u="none" strike="noStrike">
                          <a:solidFill>
                            <a:srgbClr val="000000"/>
                          </a:solidFill>
                          <a:effectLst/>
                          <a:latin typeface="Calibri" charset="0"/>
                        </a:rPr>
                        <a:t>Partner</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charset="0"/>
                        </a:rPr>
                        <a:t>2643</a:t>
                      </a:r>
                    </a:p>
                  </a:txBody>
                  <a:tcPr marL="0" marR="0" marT="0" marB="0" anchor="b">
                    <a:lnL>
                      <a:noFill/>
                    </a:lnL>
                    <a:lnR>
                      <a:noFill/>
                    </a:lnR>
                    <a:lnT>
                      <a:noFill/>
                    </a:lnT>
                    <a:lnB>
                      <a:noFill/>
                    </a:lnB>
                  </a:tcPr>
                </a:tc>
                <a:tc>
                  <a:txBody>
                    <a:bodyPr/>
                    <a:lstStyle/>
                    <a:p>
                      <a:pPr algn="r" fontAlgn="b"/>
                      <a:r>
                        <a:rPr lang="en-US" sz="1400" b="0" i="0" u="none" strike="noStrike">
                          <a:solidFill>
                            <a:srgbClr val="000000"/>
                          </a:solidFill>
                          <a:effectLst/>
                          <a:latin typeface="Calibri" charset="0"/>
                        </a:rPr>
                        <a:t> $2,275,474.00 </a:t>
                      </a:r>
                    </a:p>
                  </a:txBody>
                  <a:tcPr marL="0" marR="0" marT="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charset="0"/>
                        </a:rPr>
                        <a:t> $860.00 </a:t>
                      </a:r>
                    </a:p>
                  </a:txBody>
                  <a:tcPr marL="0" marR="0" marT="0" marB="0" anchor="b">
                    <a:lnL>
                      <a:noFill/>
                    </a:lnL>
                    <a:lnR>
                      <a:noFill/>
                    </a:lnR>
                    <a:lnT>
                      <a:noFill/>
                    </a:lnT>
                    <a:lnB>
                      <a:noFill/>
                    </a:lnB>
                  </a:tcPr>
                </a:tc>
              </a:tr>
            </a:tbl>
          </a:graphicData>
        </a:graphic>
      </p:graphicFrame>
      <p:sp>
        <p:nvSpPr>
          <p:cNvPr id="14" name="TextBox 13"/>
          <p:cNvSpPr txBox="1"/>
          <p:nvPr/>
        </p:nvSpPr>
        <p:spPr>
          <a:xfrm>
            <a:off x="457200" y="1311413"/>
            <a:ext cx="8381150" cy="33020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600" b="1">
                <a:solidFill>
                  <a:srgbClr val="0070C0"/>
                </a:solidFill>
              </a:rPr>
              <a:t>Top Ten Timekeepers by Hours Billed to XYZ Matter, 2014</a:t>
            </a:r>
          </a:p>
        </p:txBody>
      </p:sp>
    </p:spTree>
    <p:extLst>
      <p:ext uri="{BB962C8B-B14F-4D97-AF65-F5344CB8AC3E}">
        <p14:creationId xmlns:p14="http://schemas.microsoft.com/office/powerpoint/2010/main" val="1561599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522"/>
            <a:ext cx="8582025" cy="555534"/>
          </a:xfrm>
        </p:spPr>
        <p:txBody>
          <a:bodyPr>
            <a:normAutofit/>
          </a:bodyPr>
          <a:lstStyle/>
          <a:p>
            <a:pPr algn="l"/>
            <a:r>
              <a:rPr lang="en-US" sz="2700" dirty="0" smtClean="0">
                <a:latin typeface="Franklin Gothic Medium"/>
                <a:cs typeface="Franklin Gothic Medium"/>
              </a:rPr>
              <a:t>Analyses of Rachel </a:t>
            </a:r>
            <a:r>
              <a:rPr lang="en-US" sz="2700" smtClean="0">
                <a:latin typeface="Franklin Gothic Medium"/>
                <a:cs typeface="Franklin Gothic Medium"/>
              </a:rPr>
              <a:t>Zane’s 2014 </a:t>
            </a:r>
            <a:r>
              <a:rPr lang="en-US" sz="2700" dirty="0" smtClean="0">
                <a:latin typeface="Franklin Gothic Medium"/>
                <a:cs typeface="Franklin Gothic Medium"/>
              </a:rPr>
              <a:t>Billing Tendencies</a:t>
            </a:r>
            <a:endParaRPr lang="en-US" i="1" dirty="0"/>
          </a:p>
        </p:txBody>
      </p:sp>
      <p:sp>
        <p:nvSpPr>
          <p:cNvPr id="3" name="TextBox 2"/>
          <p:cNvSpPr txBox="1"/>
          <p:nvPr/>
        </p:nvSpPr>
        <p:spPr>
          <a:xfrm>
            <a:off x="908048" y="5936781"/>
            <a:ext cx="8064501" cy="369332"/>
          </a:xfrm>
          <a:prstGeom prst="rect">
            <a:avLst/>
          </a:prstGeom>
          <a:noFill/>
        </p:spPr>
        <p:txBody>
          <a:bodyPr wrap="square" rtlCol="0">
            <a:spAutoFit/>
          </a:bodyPr>
          <a:lstStyle/>
          <a:p>
            <a:pPr marL="171450" indent="-171450" algn="l">
              <a:buFont typeface="Wingdings" panose="05000000000000000000" pitchFamily="2" charset="2"/>
              <a:buChar char="ü"/>
            </a:pPr>
            <a:endParaRPr lang="en-US" i="1" dirty="0">
              <a:solidFill>
                <a:srgbClr val="000000"/>
              </a:solidFill>
            </a:endParaRPr>
          </a:p>
        </p:txBody>
      </p:sp>
      <p:pic>
        <p:nvPicPr>
          <p:cNvPr id="5" name="Picture 4"/>
          <p:cNvPicPr>
            <a:picLocks noChangeAspect="1"/>
          </p:cNvPicPr>
          <p:nvPr/>
        </p:nvPicPr>
        <p:blipFill>
          <a:blip r:embed="rId2"/>
          <a:stretch>
            <a:fillRect/>
          </a:stretch>
        </p:blipFill>
        <p:spPr>
          <a:xfrm>
            <a:off x="318052" y="583096"/>
            <a:ext cx="8521148" cy="5519586"/>
          </a:xfrm>
          <a:prstGeom prst="rect">
            <a:avLst/>
          </a:prstGeom>
        </p:spPr>
      </p:pic>
    </p:spTree>
    <p:extLst>
      <p:ext uri="{BB962C8B-B14F-4D97-AF65-F5344CB8AC3E}">
        <p14:creationId xmlns:p14="http://schemas.microsoft.com/office/powerpoint/2010/main" val="21059174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End of Matter Evaluations</a:t>
            </a:r>
            <a:endParaRPr lang="en-US" dirty="0"/>
          </a:p>
        </p:txBody>
      </p:sp>
    </p:spTree>
    <p:extLst>
      <p:ext uri="{BB962C8B-B14F-4D97-AF65-F5344CB8AC3E}">
        <p14:creationId xmlns:p14="http://schemas.microsoft.com/office/powerpoint/2010/main" val="17929136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Autofit/>
          </a:bodyPr>
          <a:lstStyle/>
          <a:p>
            <a:pPr algn="l"/>
            <a:r>
              <a:rPr lang="en-US" sz="3200" dirty="0" smtClean="0">
                <a:latin typeface="Franklin Gothic Medium"/>
                <a:cs typeface="Franklin Gothic Medium"/>
              </a:rPr>
              <a:t>End of Matter Evaluations</a:t>
            </a:r>
            <a:endParaRPr lang="en-US" sz="3200" dirty="0">
              <a:latin typeface="Franklin Gothic Medium"/>
              <a:cs typeface="Franklin Gothic Medium"/>
            </a:endParaRPr>
          </a:p>
        </p:txBody>
      </p:sp>
      <p:pic>
        <p:nvPicPr>
          <p:cNvPr id="6" name="Picture 5"/>
          <p:cNvPicPr>
            <a:picLocks noChangeAspect="1"/>
          </p:cNvPicPr>
          <p:nvPr/>
        </p:nvPicPr>
        <p:blipFill>
          <a:blip r:embed="rId2"/>
          <a:stretch>
            <a:fillRect/>
          </a:stretch>
        </p:blipFill>
        <p:spPr>
          <a:xfrm>
            <a:off x="0" y="838200"/>
            <a:ext cx="9144000" cy="4815933"/>
          </a:xfrm>
          <a:prstGeom prst="rect">
            <a:avLst/>
          </a:prstGeom>
        </p:spPr>
      </p:pic>
    </p:spTree>
    <p:extLst>
      <p:ext uri="{BB962C8B-B14F-4D97-AF65-F5344CB8AC3E}">
        <p14:creationId xmlns:p14="http://schemas.microsoft.com/office/powerpoint/2010/main" val="438346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Autofit/>
          </a:bodyPr>
          <a:lstStyle/>
          <a:p>
            <a:pPr algn="l"/>
            <a:r>
              <a:rPr lang="en-US" sz="3200" dirty="0" smtClean="0">
                <a:latin typeface="Franklin Gothic Medium"/>
                <a:cs typeface="Franklin Gothic Medium"/>
              </a:rPr>
              <a:t>Sample Evaluation Criteria</a:t>
            </a:r>
            <a:endParaRPr lang="en-US" sz="3200" dirty="0">
              <a:latin typeface="Franklin Gothic Medium"/>
              <a:cs typeface="Franklin Gothic Medium"/>
            </a:endParaRPr>
          </a:p>
        </p:txBody>
      </p:sp>
      <p:sp>
        <p:nvSpPr>
          <p:cNvPr id="3" name="Content Placeholder 2"/>
          <p:cNvSpPr>
            <a:spLocks noGrp="1"/>
          </p:cNvSpPr>
          <p:nvPr>
            <p:ph idx="1"/>
          </p:nvPr>
        </p:nvSpPr>
        <p:spPr>
          <a:xfrm>
            <a:off x="231494" y="762000"/>
            <a:ext cx="8760106" cy="5198962"/>
          </a:xfrm>
        </p:spPr>
        <p:txBody>
          <a:bodyPr numCol="2">
            <a:noAutofit/>
          </a:bodyPr>
          <a:lstStyle/>
          <a:p>
            <a:r>
              <a:rPr lang="en-US" sz="1800" dirty="0" smtClean="0">
                <a:latin typeface="Gulim" charset="0"/>
                <a:ea typeface="Gulim" charset="0"/>
                <a:cs typeface="Gulim" charset="0"/>
              </a:rPr>
              <a:t>Quality of Legal Work</a:t>
            </a:r>
          </a:p>
          <a:p>
            <a:pPr lvl="1"/>
            <a:r>
              <a:rPr lang="en-US" sz="1400" dirty="0" smtClean="0">
                <a:latin typeface="Gulim" charset="0"/>
                <a:ea typeface="Gulim" charset="0"/>
                <a:cs typeface="Gulim" charset="0"/>
              </a:rPr>
              <a:t>Experience / Expertise</a:t>
            </a:r>
          </a:p>
          <a:p>
            <a:pPr lvl="1"/>
            <a:r>
              <a:rPr lang="en-US" sz="1400" dirty="0" smtClean="0">
                <a:latin typeface="Gulim" charset="0"/>
                <a:ea typeface="Gulim" charset="0"/>
                <a:cs typeface="Gulim" charset="0"/>
              </a:rPr>
              <a:t>Creative solutions to legal issues</a:t>
            </a:r>
          </a:p>
          <a:p>
            <a:pPr lvl="1"/>
            <a:r>
              <a:rPr lang="en-US" sz="1400" dirty="0" smtClean="0">
                <a:latin typeface="Gulim" charset="0"/>
                <a:ea typeface="Gulim" charset="0"/>
                <a:cs typeface="Gulim" charset="0"/>
              </a:rPr>
              <a:t>Achieves business goals / needs</a:t>
            </a:r>
          </a:p>
          <a:p>
            <a:r>
              <a:rPr lang="en-US" sz="1800" dirty="0" smtClean="0">
                <a:latin typeface="Gulim" charset="0"/>
                <a:ea typeface="Gulim" charset="0"/>
                <a:cs typeface="Gulim" charset="0"/>
              </a:rPr>
              <a:t>Billing Practices</a:t>
            </a:r>
          </a:p>
          <a:p>
            <a:pPr lvl="1"/>
            <a:r>
              <a:rPr lang="en-US" sz="1400" dirty="0" smtClean="0">
                <a:latin typeface="Gulim" charset="0"/>
                <a:ea typeface="Gulim" charset="0"/>
                <a:cs typeface="Gulim" charset="0"/>
              </a:rPr>
              <a:t>Fees consistent with expectations</a:t>
            </a:r>
          </a:p>
          <a:p>
            <a:pPr lvl="1"/>
            <a:r>
              <a:rPr lang="en-US" sz="1400" dirty="0" smtClean="0">
                <a:latin typeface="Gulim" charset="0"/>
                <a:ea typeface="Gulim" charset="0"/>
                <a:cs typeface="Gulim" charset="0"/>
              </a:rPr>
              <a:t>Timely invoice submittal</a:t>
            </a:r>
          </a:p>
          <a:p>
            <a:pPr lvl="1"/>
            <a:r>
              <a:rPr lang="en-US" sz="1400" dirty="0" smtClean="0">
                <a:latin typeface="Gulim" charset="0"/>
                <a:ea typeface="Gulim" charset="0"/>
                <a:cs typeface="Gulim" charset="0"/>
              </a:rPr>
              <a:t>Billing guideline compliance</a:t>
            </a:r>
          </a:p>
          <a:p>
            <a:pPr lvl="1"/>
            <a:r>
              <a:rPr lang="en-US" sz="1400" dirty="0" smtClean="0">
                <a:latin typeface="Gulim" charset="0"/>
                <a:ea typeface="Gulim" charset="0"/>
                <a:cs typeface="Gulim" charset="0"/>
              </a:rPr>
              <a:t>Work product not excessive or overdone</a:t>
            </a:r>
          </a:p>
          <a:p>
            <a:pPr lvl="1"/>
            <a:r>
              <a:rPr lang="en-US" sz="1400" dirty="0" smtClean="0">
                <a:latin typeface="Gulim" charset="0"/>
                <a:ea typeface="Gulim" charset="0"/>
                <a:cs typeface="Gulim" charset="0"/>
              </a:rPr>
              <a:t>Flexible / creative billing arrangement</a:t>
            </a:r>
          </a:p>
          <a:p>
            <a:pPr lvl="1"/>
            <a:r>
              <a:rPr lang="en-US" sz="1400" dirty="0" smtClean="0">
                <a:latin typeface="Gulim" charset="0"/>
                <a:ea typeface="Gulim" charset="0"/>
                <a:cs typeface="Gulim" charset="0"/>
              </a:rPr>
              <a:t>Efficient staffing of matter</a:t>
            </a:r>
          </a:p>
          <a:p>
            <a:r>
              <a:rPr lang="en-US" sz="1800" dirty="0" smtClean="0">
                <a:latin typeface="Gulim" charset="0"/>
                <a:ea typeface="Gulim" charset="0"/>
                <a:cs typeface="Gulim" charset="0"/>
              </a:rPr>
              <a:t>Timeliness of Service / Comm.</a:t>
            </a:r>
          </a:p>
          <a:p>
            <a:pPr lvl="1"/>
            <a:r>
              <a:rPr lang="en-US" sz="1400" dirty="0" smtClean="0">
                <a:latin typeface="Gulim" charset="0"/>
                <a:ea typeface="Gulim" charset="0"/>
                <a:cs typeface="Gulim" charset="0"/>
              </a:rPr>
              <a:t>Proactive communication of schedules, time, &amp; fee estimates</a:t>
            </a:r>
          </a:p>
          <a:p>
            <a:r>
              <a:rPr lang="en-US" sz="1800" dirty="0" smtClean="0">
                <a:latin typeface="Gulim" charset="0"/>
                <a:ea typeface="Gulim" charset="0"/>
                <a:cs typeface="Gulim" charset="0"/>
              </a:rPr>
              <a:t>Matter / Case Management</a:t>
            </a:r>
          </a:p>
          <a:p>
            <a:pPr lvl="1"/>
            <a:r>
              <a:rPr lang="en-US" sz="1400" dirty="0" smtClean="0">
                <a:latin typeface="Gulim" charset="0"/>
                <a:ea typeface="Gulim" charset="0"/>
                <a:cs typeface="Gulim" charset="0"/>
              </a:rPr>
              <a:t>Responsiveness to inquiries, calls, emails</a:t>
            </a:r>
          </a:p>
          <a:p>
            <a:pPr lvl="1"/>
            <a:r>
              <a:rPr lang="en-US" sz="1400" dirty="0" smtClean="0">
                <a:latin typeface="Gulim" charset="0"/>
                <a:ea typeface="Gulim" charset="0"/>
                <a:cs typeface="Gulim" charset="0"/>
              </a:rPr>
              <a:t>Timely updates to significant developments</a:t>
            </a:r>
          </a:p>
          <a:p>
            <a:pPr lvl="1"/>
            <a:r>
              <a:rPr lang="en-US" sz="1400" dirty="0" smtClean="0">
                <a:latin typeface="Gulim" charset="0"/>
                <a:ea typeface="Gulim" charset="0"/>
                <a:cs typeface="Gulim" charset="0"/>
              </a:rPr>
              <a:t>Adherence to agreed strategy</a:t>
            </a:r>
          </a:p>
          <a:p>
            <a:pPr lvl="1"/>
            <a:r>
              <a:rPr lang="en-US" sz="1400" dirty="0" smtClean="0">
                <a:latin typeface="Gulim" charset="0"/>
                <a:ea typeface="Gulim" charset="0"/>
                <a:cs typeface="Gulim" charset="0"/>
              </a:rPr>
              <a:t>Effective staffing of matter</a:t>
            </a:r>
          </a:p>
          <a:p>
            <a:pPr lvl="1"/>
            <a:r>
              <a:rPr lang="en-US" sz="1400" dirty="0" smtClean="0">
                <a:latin typeface="Gulim" charset="0"/>
                <a:ea typeface="Gulim" charset="0"/>
                <a:cs typeface="Gulim" charset="0"/>
              </a:rPr>
              <a:t>Organization &amp; planning</a:t>
            </a:r>
          </a:p>
          <a:p>
            <a:r>
              <a:rPr lang="en-US" sz="1800" dirty="0" smtClean="0">
                <a:latin typeface="Gulim" charset="0"/>
                <a:ea typeface="Gulim" charset="0"/>
                <a:cs typeface="Gulim" charset="0"/>
              </a:rPr>
              <a:t>Budget Adherence</a:t>
            </a:r>
          </a:p>
          <a:p>
            <a:pPr lvl="1"/>
            <a:r>
              <a:rPr lang="en-US" sz="1400" dirty="0" smtClean="0">
                <a:latin typeface="Gulim" charset="0"/>
                <a:ea typeface="Gulim" charset="0"/>
                <a:cs typeface="Gulim" charset="0"/>
              </a:rPr>
              <a:t>Effectively manages matter to a budget</a:t>
            </a:r>
          </a:p>
          <a:p>
            <a:pPr lvl="1"/>
            <a:r>
              <a:rPr lang="en-US" sz="1400" dirty="0" smtClean="0">
                <a:latin typeface="Gulim" charset="0"/>
                <a:ea typeface="Gulim" charset="0"/>
                <a:cs typeface="Gulim" charset="0"/>
              </a:rPr>
              <a:t>Accuracy of initial budget</a:t>
            </a:r>
          </a:p>
          <a:p>
            <a:pPr lvl="1"/>
            <a:r>
              <a:rPr lang="en-US" sz="1400" dirty="0" smtClean="0">
                <a:latin typeface="Gulim" charset="0"/>
                <a:ea typeface="Gulim" charset="0"/>
                <a:cs typeface="Gulim" charset="0"/>
              </a:rPr>
              <a:t>Frequency of budget updates</a:t>
            </a:r>
          </a:p>
          <a:p>
            <a:r>
              <a:rPr lang="en-US" sz="1800" dirty="0" smtClean="0">
                <a:latin typeface="Gulim" charset="0"/>
                <a:ea typeface="Gulim" charset="0"/>
                <a:cs typeface="Gulim" charset="0"/>
              </a:rPr>
              <a:t>Effective Relationship Partner</a:t>
            </a:r>
          </a:p>
          <a:p>
            <a:pPr lvl="1"/>
            <a:r>
              <a:rPr lang="en-US" sz="1400" dirty="0">
                <a:latin typeface="Gulim" charset="0"/>
                <a:ea typeface="Gulim" charset="0"/>
                <a:cs typeface="Gulim" charset="0"/>
              </a:rPr>
              <a:t>RP conducts quality control of invoices prior to submittal to company</a:t>
            </a:r>
          </a:p>
          <a:p>
            <a:pPr lvl="1"/>
            <a:r>
              <a:rPr lang="en-US" sz="1400" dirty="0">
                <a:latin typeface="Gulim" charset="0"/>
                <a:ea typeface="Gulim" charset="0"/>
                <a:cs typeface="Gulim" charset="0"/>
              </a:rPr>
              <a:t>RP monitors appropriate staffing of the matters</a:t>
            </a:r>
          </a:p>
          <a:p>
            <a:pPr lvl="1"/>
            <a:r>
              <a:rPr lang="en-US" sz="1400" dirty="0">
                <a:latin typeface="Gulim" charset="0"/>
                <a:ea typeface="Gulim" charset="0"/>
                <a:cs typeface="Gulim" charset="0"/>
              </a:rPr>
              <a:t>Proactive and effective communication regarding the </a:t>
            </a:r>
            <a:r>
              <a:rPr lang="en-US" sz="1400" dirty="0" smtClean="0">
                <a:latin typeface="Gulim" charset="0"/>
                <a:ea typeface="Gulim" charset="0"/>
                <a:cs typeface="Gulim" charset="0"/>
              </a:rPr>
              <a:t>matter</a:t>
            </a:r>
            <a:endParaRPr lang="en-US" sz="1800" dirty="0" smtClean="0">
              <a:latin typeface="Gulim" charset="0"/>
              <a:ea typeface="Gulim" charset="0"/>
              <a:cs typeface="Gulim" charset="0"/>
            </a:endParaRPr>
          </a:p>
          <a:p>
            <a:r>
              <a:rPr lang="en-US" sz="1800" dirty="0" smtClean="0">
                <a:latin typeface="Gulim" charset="0"/>
                <a:ea typeface="Gulim" charset="0"/>
                <a:cs typeface="Gulim" charset="0"/>
              </a:rPr>
              <a:t>Would you hire firm / attorney again?</a:t>
            </a:r>
          </a:p>
        </p:txBody>
      </p:sp>
    </p:spTree>
    <p:extLst>
      <p:ext uri="{BB962C8B-B14F-4D97-AF65-F5344CB8AC3E}">
        <p14:creationId xmlns:p14="http://schemas.microsoft.com/office/powerpoint/2010/main" val="14180943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3200" dirty="0" smtClean="0">
                <a:latin typeface="Franklin Gothic Medium"/>
                <a:cs typeface="Franklin Gothic Medium"/>
              </a:rPr>
              <a:t>Law Firm Evaluations</a:t>
            </a:r>
            <a:endParaRPr lang="en-US" sz="3200" dirty="0">
              <a:latin typeface="Franklin Gothic Medium"/>
              <a:cs typeface="Franklin Gothic Medium"/>
            </a:endParaRPr>
          </a:p>
        </p:txBody>
      </p:sp>
      <p:graphicFrame>
        <p:nvGraphicFramePr>
          <p:cNvPr id="4" name="Table 3"/>
          <p:cNvGraphicFramePr>
            <a:graphicFrameLocks noGrp="1"/>
          </p:cNvGraphicFramePr>
          <p:nvPr>
            <p:extLst>
              <p:ext uri="{D42A27DB-BD31-4B8C-83A1-F6EECF244321}">
                <p14:modId xmlns:p14="http://schemas.microsoft.com/office/powerpoint/2010/main" val="679164096"/>
              </p:ext>
            </p:extLst>
          </p:nvPr>
        </p:nvGraphicFramePr>
        <p:xfrm>
          <a:off x="381000" y="1400536"/>
          <a:ext cx="8577807" cy="2555188"/>
        </p:xfrm>
        <a:graphic>
          <a:graphicData uri="http://schemas.openxmlformats.org/drawingml/2006/table">
            <a:tbl>
              <a:tblPr/>
              <a:tblGrid>
                <a:gridCol w="671306"/>
                <a:gridCol w="564750"/>
                <a:gridCol w="564750"/>
                <a:gridCol w="564750"/>
                <a:gridCol w="564750"/>
                <a:gridCol w="681963"/>
                <a:gridCol w="564750"/>
                <a:gridCol w="564750"/>
                <a:gridCol w="564750"/>
                <a:gridCol w="564750"/>
                <a:gridCol w="564750"/>
                <a:gridCol w="564750"/>
                <a:gridCol w="564750"/>
                <a:gridCol w="1012288"/>
              </a:tblGrid>
              <a:tr h="699779">
                <a:tc>
                  <a:txBody>
                    <a:bodyPr/>
                    <a:lstStyle/>
                    <a:p>
                      <a:pPr algn="ctr" fontAlgn="ctr"/>
                      <a:r>
                        <a:rPr lang="en-US" sz="800" b="1" i="0" u="none" strike="noStrike" dirty="0">
                          <a:solidFill>
                            <a:srgbClr val="FFFFFF"/>
                          </a:solidFill>
                          <a:effectLst/>
                          <a:latin typeface="Calibri"/>
                        </a:rPr>
                        <a:t>Law Firm</a:t>
                      </a:r>
                    </a:p>
                  </a:txBody>
                  <a:tcPr marL="9592" marR="9592" marT="95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a:txBody>
                    <a:bodyPr/>
                    <a:lstStyle/>
                    <a:p>
                      <a:pPr algn="ctr" fontAlgn="ctr"/>
                      <a:r>
                        <a:rPr lang="en-US" sz="800" b="1" i="0" u="none" strike="noStrike" dirty="0">
                          <a:solidFill>
                            <a:srgbClr val="FFFFFF"/>
                          </a:solidFill>
                          <a:effectLst/>
                          <a:latin typeface="Calibri"/>
                        </a:rPr>
                        <a:t># of Matters (All)</a:t>
                      </a:r>
                    </a:p>
                  </a:txBody>
                  <a:tcPr marL="9592" marR="9592" marT="9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a:txBody>
                    <a:bodyPr/>
                    <a:lstStyle/>
                    <a:p>
                      <a:pPr algn="ctr" fontAlgn="ctr"/>
                      <a:r>
                        <a:rPr lang="en-US" sz="800" b="1" i="0" u="none" strike="noStrike" dirty="0">
                          <a:solidFill>
                            <a:srgbClr val="FFFFFF"/>
                          </a:solidFill>
                          <a:effectLst/>
                          <a:latin typeface="Calibri"/>
                        </a:rPr>
                        <a:t># of Matters (Open)</a:t>
                      </a:r>
                    </a:p>
                  </a:txBody>
                  <a:tcPr marL="9592" marR="9592" marT="9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a:txBody>
                    <a:bodyPr/>
                    <a:lstStyle/>
                    <a:p>
                      <a:pPr algn="ctr" fontAlgn="ctr"/>
                      <a:r>
                        <a:rPr lang="en-US" sz="800" b="1" i="0" u="none" strike="noStrike" dirty="0">
                          <a:solidFill>
                            <a:srgbClr val="FFFFFF"/>
                          </a:solidFill>
                          <a:effectLst/>
                          <a:latin typeface="Calibri"/>
                        </a:rPr>
                        <a:t># of Matters (Closed)</a:t>
                      </a:r>
                    </a:p>
                  </a:txBody>
                  <a:tcPr marL="9592" marR="9592" marT="9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a:txBody>
                    <a:bodyPr/>
                    <a:lstStyle/>
                    <a:p>
                      <a:pPr algn="ctr" fontAlgn="ctr"/>
                      <a:r>
                        <a:rPr lang="en-US" sz="800" b="1" i="0" u="none" strike="noStrike" dirty="0">
                          <a:solidFill>
                            <a:srgbClr val="FFFFFF"/>
                          </a:solidFill>
                          <a:effectLst/>
                          <a:latin typeface="Calibri"/>
                        </a:rPr>
                        <a:t># of Eval.</a:t>
                      </a:r>
                    </a:p>
                  </a:txBody>
                  <a:tcPr marL="9592" marR="9592" marT="9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a:txBody>
                    <a:bodyPr/>
                    <a:lstStyle/>
                    <a:p>
                      <a:pPr algn="ctr" fontAlgn="ctr"/>
                      <a:r>
                        <a:rPr lang="en-US" sz="800" b="1" i="0" u="none" strike="noStrike" dirty="0">
                          <a:solidFill>
                            <a:srgbClr val="FFFFFF"/>
                          </a:solidFill>
                          <a:effectLst/>
                          <a:latin typeface="Calibri"/>
                        </a:rPr>
                        <a:t>Latest Survey Date</a:t>
                      </a:r>
                    </a:p>
                  </a:txBody>
                  <a:tcPr marL="9592" marR="9592" marT="95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a:txBody>
                    <a:bodyPr/>
                    <a:lstStyle/>
                    <a:p>
                      <a:pPr algn="ctr" fontAlgn="ctr"/>
                      <a:r>
                        <a:rPr lang="en-US" sz="800" b="1" i="0" u="none" strike="noStrike" dirty="0">
                          <a:solidFill>
                            <a:srgbClr val="FFFFFF"/>
                          </a:solidFill>
                          <a:effectLst/>
                          <a:latin typeface="Calibri"/>
                        </a:rPr>
                        <a:t>Legal Expert</a:t>
                      </a:r>
                    </a:p>
                  </a:txBody>
                  <a:tcPr marL="9592" marR="9592" marT="95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a:txBody>
                    <a:bodyPr/>
                    <a:lstStyle/>
                    <a:p>
                      <a:pPr algn="ctr" fontAlgn="ctr"/>
                      <a:r>
                        <a:rPr lang="en-US" sz="800" b="1" i="0" u="none" strike="noStrike" dirty="0">
                          <a:solidFill>
                            <a:srgbClr val="FFFFFF"/>
                          </a:solidFill>
                          <a:effectLst/>
                          <a:latin typeface="Calibri"/>
                        </a:rPr>
                        <a:t>Eff. / Process Mgmt</a:t>
                      </a:r>
                    </a:p>
                  </a:txBody>
                  <a:tcPr marL="9592" marR="9592" marT="9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a:txBody>
                    <a:bodyPr/>
                    <a:lstStyle/>
                    <a:p>
                      <a:pPr algn="ctr" fontAlgn="ctr"/>
                      <a:r>
                        <a:rPr lang="en-US" sz="800" b="1" i="0" u="none" strike="noStrike" dirty="0">
                          <a:solidFill>
                            <a:srgbClr val="FFFFFF"/>
                          </a:solidFill>
                          <a:effectLst/>
                          <a:latin typeface="Calibri"/>
                        </a:rPr>
                        <a:t>Resp./ Comm.</a:t>
                      </a:r>
                    </a:p>
                  </a:txBody>
                  <a:tcPr marL="9592" marR="9592" marT="9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a:txBody>
                    <a:bodyPr/>
                    <a:lstStyle/>
                    <a:p>
                      <a:pPr algn="ctr" fontAlgn="ctr"/>
                      <a:r>
                        <a:rPr lang="en-US" sz="800" b="1" i="0" u="none" strike="noStrike" dirty="0">
                          <a:solidFill>
                            <a:srgbClr val="FFFFFF"/>
                          </a:solidFill>
                          <a:effectLst/>
                          <a:latin typeface="Calibri"/>
                        </a:rPr>
                        <a:t>Pred. Costs/ Budget. Skills</a:t>
                      </a:r>
                    </a:p>
                  </a:txBody>
                  <a:tcPr marL="9592" marR="9592" marT="9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a:txBody>
                    <a:bodyPr/>
                    <a:lstStyle/>
                    <a:p>
                      <a:pPr algn="ctr" fontAlgn="ctr"/>
                      <a:r>
                        <a:rPr lang="en-US" sz="800" b="1" i="0" u="none" strike="noStrike" dirty="0">
                          <a:solidFill>
                            <a:srgbClr val="FFFFFF"/>
                          </a:solidFill>
                          <a:effectLst/>
                          <a:latin typeface="Calibri"/>
                        </a:rPr>
                        <a:t>Results Deliver / Exec.</a:t>
                      </a:r>
                    </a:p>
                  </a:txBody>
                  <a:tcPr marL="9592" marR="9592" marT="9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a:txBody>
                    <a:bodyPr/>
                    <a:lstStyle/>
                    <a:p>
                      <a:pPr algn="ctr" fontAlgn="ctr"/>
                      <a:r>
                        <a:rPr lang="en-US" sz="800" b="1" i="0" u="none" strike="noStrike" dirty="0">
                          <a:solidFill>
                            <a:srgbClr val="FFFFFF"/>
                          </a:solidFill>
                          <a:effectLst/>
                          <a:latin typeface="Calibri"/>
                        </a:rPr>
                        <a:t>Understands Obj./ Expect.</a:t>
                      </a:r>
                    </a:p>
                  </a:txBody>
                  <a:tcPr marL="9592" marR="9592" marT="9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a:txBody>
                    <a:bodyPr/>
                    <a:lstStyle/>
                    <a:p>
                      <a:pPr algn="ctr" fontAlgn="ctr"/>
                      <a:r>
                        <a:rPr lang="en-US" sz="800" b="1" i="0" u="none" strike="noStrike" dirty="0">
                          <a:solidFill>
                            <a:srgbClr val="FFFFFF"/>
                          </a:solidFill>
                          <a:effectLst/>
                          <a:latin typeface="Calibri"/>
                        </a:rPr>
                        <a:t>Overall</a:t>
                      </a:r>
                    </a:p>
                  </a:txBody>
                  <a:tcPr marL="9592" marR="9592" marT="9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a:txBody>
                    <a:bodyPr/>
                    <a:lstStyle/>
                    <a:p>
                      <a:pPr algn="ctr" fontAlgn="ctr"/>
                      <a:r>
                        <a:rPr lang="en-US" sz="800" b="1" i="0" u="none" strike="noStrike" dirty="0">
                          <a:solidFill>
                            <a:srgbClr val="FFFFFF"/>
                          </a:solidFill>
                          <a:effectLst/>
                          <a:latin typeface="Calibri"/>
                        </a:rPr>
                        <a:t>% </a:t>
                      </a:r>
                      <a:r>
                        <a:rPr lang="en-US" sz="800" b="1" i="0" u="none" strike="noStrike" dirty="0" smtClean="0">
                          <a:solidFill>
                            <a:srgbClr val="FFFFFF"/>
                          </a:solidFill>
                          <a:effectLst/>
                          <a:latin typeface="Calibri"/>
                        </a:rPr>
                        <a:t>Possibility </a:t>
                      </a:r>
                      <a:r>
                        <a:rPr lang="en-US" sz="800" b="1" i="0" u="none" strike="noStrike" dirty="0">
                          <a:solidFill>
                            <a:srgbClr val="FFFFFF"/>
                          </a:solidFill>
                          <a:effectLst/>
                          <a:latin typeface="Calibri"/>
                        </a:rPr>
                        <a:t>of using Firm Again</a:t>
                      </a:r>
                    </a:p>
                  </a:txBody>
                  <a:tcPr marL="9592" marR="9592" marT="95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r>
              <a:tr h="184782">
                <a:tc>
                  <a:txBody>
                    <a:bodyPr/>
                    <a:lstStyle/>
                    <a:p>
                      <a:pPr algn="l" fontAlgn="b"/>
                      <a:r>
                        <a:rPr lang="en-US" sz="800" b="0" i="0" u="none" strike="noStrike" dirty="0">
                          <a:solidFill>
                            <a:srgbClr val="000000"/>
                          </a:solidFill>
                          <a:effectLst/>
                          <a:latin typeface="Calibri"/>
                        </a:rPr>
                        <a:t> </a:t>
                      </a:r>
                    </a:p>
                  </a:txBody>
                  <a:tcPr marL="9592" marR="9592" marT="95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 </a:t>
                      </a:r>
                    </a:p>
                  </a:txBody>
                  <a:tcPr marL="9592" marR="9592" marT="95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ctr" fontAlgn="b"/>
                      <a:r>
                        <a:rPr lang="en-US" sz="800" b="0" i="0" u="none" strike="noStrike" dirty="0">
                          <a:solidFill>
                            <a:srgbClr val="000000"/>
                          </a:solidFill>
                          <a:effectLst/>
                          <a:latin typeface="Calibri"/>
                        </a:rPr>
                        <a:t>(1=Poor to 5=Excellent)</a:t>
                      </a:r>
                    </a:p>
                  </a:txBody>
                  <a:tcPr marL="9592" marR="9592" marT="95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4782">
                <a:tc>
                  <a:txBody>
                    <a:bodyPr/>
                    <a:lstStyle/>
                    <a:p>
                      <a:pPr algn="l" fontAlgn="b"/>
                      <a:r>
                        <a:rPr lang="en-US" sz="800" b="0" i="0" u="none" strike="noStrike" dirty="0">
                          <a:solidFill>
                            <a:srgbClr val="000000"/>
                          </a:solidFill>
                          <a:effectLst/>
                          <a:latin typeface="Calibri"/>
                        </a:rPr>
                        <a:t>Law Firm A</a:t>
                      </a:r>
                    </a:p>
                  </a:txBody>
                  <a:tcPr marL="9592" marR="9592" marT="95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360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330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30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3</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3/27/13</a:t>
                      </a:r>
                    </a:p>
                  </a:txBody>
                  <a:tcPr marL="9592" marR="9592" marT="95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2.3</a:t>
                      </a:r>
                    </a:p>
                  </a:txBody>
                  <a:tcPr marL="9592" marR="9592" marT="95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2.0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2.7</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1.3</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1.7</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2.2</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67%</a:t>
                      </a:r>
                    </a:p>
                  </a:txBody>
                  <a:tcPr marL="9592" marR="9592" marT="95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4782">
                <a:tc>
                  <a:txBody>
                    <a:bodyPr/>
                    <a:lstStyle/>
                    <a:p>
                      <a:pPr algn="l" fontAlgn="b"/>
                      <a:r>
                        <a:rPr lang="en-US" sz="800" b="0" i="0" u="none" strike="noStrike" dirty="0">
                          <a:solidFill>
                            <a:srgbClr val="000000"/>
                          </a:solidFill>
                          <a:effectLst/>
                          <a:latin typeface="Calibri"/>
                        </a:rPr>
                        <a:t>Law Firm B</a:t>
                      </a:r>
                    </a:p>
                  </a:txBody>
                  <a:tcPr marL="9592" marR="9592" marT="95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174</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145</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29</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3</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12/13/12</a:t>
                      </a:r>
                    </a:p>
                  </a:txBody>
                  <a:tcPr marL="9592" marR="9592" marT="95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3.3</a:t>
                      </a:r>
                    </a:p>
                  </a:txBody>
                  <a:tcPr marL="9592" marR="9592" marT="95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3.3</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3.3</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3.3</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3.2</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100%</a:t>
                      </a:r>
                    </a:p>
                  </a:txBody>
                  <a:tcPr marL="9592" marR="9592" marT="95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4782">
                <a:tc>
                  <a:txBody>
                    <a:bodyPr/>
                    <a:lstStyle/>
                    <a:p>
                      <a:pPr algn="l" fontAlgn="b"/>
                      <a:r>
                        <a:rPr lang="en-US" sz="800" b="0" i="0" u="none" strike="noStrike" dirty="0">
                          <a:solidFill>
                            <a:srgbClr val="000000"/>
                          </a:solidFill>
                          <a:effectLst/>
                          <a:latin typeface="Calibri"/>
                        </a:rPr>
                        <a:t>Law Firm C</a:t>
                      </a:r>
                    </a:p>
                  </a:txBody>
                  <a:tcPr marL="9592" marR="9592" marT="95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107</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60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51</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7</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12/13/12</a:t>
                      </a:r>
                    </a:p>
                  </a:txBody>
                  <a:tcPr marL="9592" marR="9592" marT="95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3.0</a:t>
                      </a:r>
                    </a:p>
                  </a:txBody>
                  <a:tcPr marL="9592" marR="9592" marT="95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100%</a:t>
                      </a:r>
                    </a:p>
                  </a:txBody>
                  <a:tcPr marL="9592" marR="9592" marT="95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4782">
                <a:tc>
                  <a:txBody>
                    <a:bodyPr/>
                    <a:lstStyle/>
                    <a:p>
                      <a:pPr algn="l" fontAlgn="b"/>
                      <a:r>
                        <a:rPr lang="en-US" sz="800" b="0" i="0" u="none" strike="noStrike" dirty="0">
                          <a:solidFill>
                            <a:srgbClr val="000000"/>
                          </a:solidFill>
                          <a:effectLst/>
                          <a:latin typeface="Calibri"/>
                        </a:rPr>
                        <a:t>Law Firm D</a:t>
                      </a:r>
                    </a:p>
                  </a:txBody>
                  <a:tcPr marL="9592" marR="9592" marT="95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12</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9</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3</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1</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5/21/13</a:t>
                      </a:r>
                    </a:p>
                  </a:txBody>
                  <a:tcPr marL="9592" marR="9592" marT="95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3.0</a:t>
                      </a:r>
                    </a:p>
                  </a:txBody>
                  <a:tcPr marL="9592" marR="9592" marT="95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100%</a:t>
                      </a:r>
                    </a:p>
                  </a:txBody>
                  <a:tcPr marL="9592" marR="9592" marT="95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1961">
                <a:tc>
                  <a:txBody>
                    <a:bodyPr/>
                    <a:lstStyle/>
                    <a:p>
                      <a:pPr algn="l" fontAlgn="b"/>
                      <a:r>
                        <a:rPr lang="en-US" sz="800" b="0" i="0" u="none" strike="noStrike" dirty="0">
                          <a:solidFill>
                            <a:srgbClr val="000000"/>
                          </a:solidFill>
                          <a:effectLst/>
                          <a:latin typeface="Calibri"/>
                        </a:rPr>
                        <a:t>Law Firm E</a:t>
                      </a:r>
                    </a:p>
                  </a:txBody>
                  <a:tcPr marL="9592" marR="9592" marT="95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13</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4</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9</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1</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5/22/13</a:t>
                      </a:r>
                    </a:p>
                  </a:txBody>
                  <a:tcPr marL="9592" marR="9592" marT="95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4.0</a:t>
                      </a:r>
                    </a:p>
                  </a:txBody>
                  <a:tcPr marL="9592" marR="9592" marT="95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4.0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4.0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4.0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3.7</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0%</a:t>
                      </a:r>
                    </a:p>
                  </a:txBody>
                  <a:tcPr marL="9592" marR="9592" marT="95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4782">
                <a:tc>
                  <a:txBody>
                    <a:bodyPr/>
                    <a:lstStyle/>
                    <a:p>
                      <a:pPr algn="l" fontAlgn="b"/>
                      <a:r>
                        <a:rPr lang="en-US" sz="800" b="0" i="0" u="none" strike="noStrike" dirty="0">
                          <a:solidFill>
                            <a:srgbClr val="000000"/>
                          </a:solidFill>
                          <a:effectLst/>
                          <a:latin typeface="Calibri"/>
                        </a:rPr>
                        <a:t>Law Firm F</a:t>
                      </a:r>
                    </a:p>
                  </a:txBody>
                  <a:tcPr marL="9592" marR="9592" marT="95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233</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155</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82</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3</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5/22/13</a:t>
                      </a:r>
                    </a:p>
                  </a:txBody>
                  <a:tcPr marL="9592" marR="9592" marT="95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2.3</a:t>
                      </a:r>
                    </a:p>
                  </a:txBody>
                  <a:tcPr marL="9592" marR="9592" marT="95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2.7</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2.7</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3.7</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2.9</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33%</a:t>
                      </a:r>
                    </a:p>
                  </a:txBody>
                  <a:tcPr marL="9592" marR="9592" marT="95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4782">
                <a:tc>
                  <a:txBody>
                    <a:bodyPr/>
                    <a:lstStyle/>
                    <a:p>
                      <a:pPr algn="l" fontAlgn="b"/>
                      <a:r>
                        <a:rPr lang="en-US" sz="800" b="0" i="0" u="none" strike="noStrike" dirty="0">
                          <a:solidFill>
                            <a:srgbClr val="000000"/>
                          </a:solidFill>
                          <a:effectLst/>
                          <a:latin typeface="Calibri"/>
                        </a:rPr>
                        <a:t>Law Firm G</a:t>
                      </a:r>
                    </a:p>
                  </a:txBody>
                  <a:tcPr marL="9592" marR="9592" marT="95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184</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169</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15</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3</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4/9/13</a:t>
                      </a:r>
                    </a:p>
                  </a:txBody>
                  <a:tcPr marL="9592" marR="9592" marT="95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4.0</a:t>
                      </a:r>
                    </a:p>
                  </a:txBody>
                  <a:tcPr marL="9592" marR="9592" marT="95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5.0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5.0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4.7</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4.3</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4.3</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100%</a:t>
                      </a:r>
                    </a:p>
                  </a:txBody>
                  <a:tcPr marL="9592" marR="9592" marT="95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84782">
                <a:tc>
                  <a:txBody>
                    <a:bodyPr/>
                    <a:lstStyle/>
                    <a:p>
                      <a:pPr algn="l" fontAlgn="b"/>
                      <a:r>
                        <a:rPr lang="en-US" sz="800" b="0" i="0" u="none" strike="noStrike" dirty="0">
                          <a:solidFill>
                            <a:srgbClr val="000000"/>
                          </a:solidFill>
                          <a:effectLst/>
                          <a:latin typeface="Calibri"/>
                        </a:rPr>
                        <a:t>Law Firm H</a:t>
                      </a:r>
                    </a:p>
                  </a:txBody>
                  <a:tcPr marL="9592" marR="9592" marT="95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31</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7</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24</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2</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5/22/13</a:t>
                      </a:r>
                    </a:p>
                  </a:txBody>
                  <a:tcPr marL="9592" marR="9592" marT="95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3.0</a:t>
                      </a:r>
                    </a:p>
                  </a:txBody>
                  <a:tcPr marL="9592" marR="9592" marT="95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2.5</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2.5</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2.5</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2.8</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50%</a:t>
                      </a:r>
                    </a:p>
                  </a:txBody>
                  <a:tcPr marL="9592" marR="9592" marT="95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95192">
                <a:tc>
                  <a:txBody>
                    <a:bodyPr/>
                    <a:lstStyle/>
                    <a:p>
                      <a:pPr algn="l" fontAlgn="b"/>
                      <a:r>
                        <a:rPr lang="en-US" sz="800" b="0" i="0" u="none" strike="noStrike" dirty="0">
                          <a:solidFill>
                            <a:srgbClr val="000000"/>
                          </a:solidFill>
                          <a:effectLst/>
                          <a:latin typeface="Calibri"/>
                        </a:rPr>
                        <a:t>Law Firm I</a:t>
                      </a:r>
                    </a:p>
                  </a:txBody>
                  <a:tcPr marL="9592" marR="9592" marT="95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60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26</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35</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1</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5/22/13</a:t>
                      </a:r>
                    </a:p>
                  </a:txBody>
                  <a:tcPr marL="9592" marR="9592" marT="95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a:rPr>
                        <a:t>3.0</a:t>
                      </a:r>
                    </a:p>
                  </a:txBody>
                  <a:tcPr marL="9592" marR="9592" marT="95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3.0</a:t>
                      </a:r>
                    </a:p>
                  </a:txBody>
                  <a:tcPr marL="9592" marR="9592" marT="95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800" b="0" i="0" u="none" strike="noStrike" dirty="0">
                          <a:solidFill>
                            <a:srgbClr val="000000"/>
                          </a:solidFill>
                          <a:effectLst/>
                          <a:latin typeface="Calibri"/>
                        </a:rPr>
                        <a:t>100%</a:t>
                      </a:r>
                    </a:p>
                  </a:txBody>
                  <a:tcPr marL="9592" marR="9592" marT="959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bl>
          </a:graphicData>
        </a:graphic>
      </p:graphicFrame>
    </p:spTree>
    <p:extLst>
      <p:ext uri="{BB962C8B-B14F-4D97-AF65-F5344CB8AC3E}">
        <p14:creationId xmlns:p14="http://schemas.microsoft.com/office/powerpoint/2010/main" val="1139032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740"/>
            <a:ext cx="8255255" cy="482529"/>
          </a:xfrm>
        </p:spPr>
        <p:txBody>
          <a:bodyPr>
            <a:normAutofit/>
          </a:bodyPr>
          <a:lstStyle/>
          <a:p>
            <a:r>
              <a:rPr lang="en-US" sz="2800" dirty="0" smtClean="0">
                <a:latin typeface="Franklin Gothic Medium" charset="0"/>
                <a:ea typeface="Franklin Gothic Medium" charset="0"/>
                <a:cs typeface="Franklin Gothic Medium" charset="0"/>
              </a:rPr>
              <a:t>Revenue Disparity</a:t>
            </a:r>
            <a:endParaRPr lang="en-US" sz="2800" dirty="0">
              <a:latin typeface="Franklin Gothic Medium" charset="0"/>
              <a:ea typeface="Franklin Gothic Medium" charset="0"/>
              <a:cs typeface="Franklin Gothic Medium" charset="0"/>
            </a:endParaRPr>
          </a:p>
        </p:txBody>
      </p:sp>
      <p:sp>
        <p:nvSpPr>
          <p:cNvPr id="4" name="Slide Number Placeholder 3"/>
          <p:cNvSpPr>
            <a:spLocks noGrp="1"/>
          </p:cNvSpPr>
          <p:nvPr>
            <p:ph type="sldNum" sz="quarter" idx="12"/>
          </p:nvPr>
        </p:nvSpPr>
        <p:spPr/>
        <p:txBody>
          <a:bodyPr/>
          <a:lstStyle/>
          <a:p>
            <a:fld id="{C3C3236D-FB65-584A-8227-5A449D06E62A}" type="slidenum">
              <a:rPr lang="en-US" smtClean="0"/>
              <a:pPr/>
              <a:t>3</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725798811"/>
              </p:ext>
            </p:extLst>
          </p:nvPr>
        </p:nvGraphicFramePr>
        <p:xfrm>
          <a:off x="457200" y="808383"/>
          <a:ext cx="8255255" cy="511533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579166" y="3481901"/>
            <a:ext cx="927652"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400" dirty="0" smtClean="0"/>
              <a:t>104%</a:t>
            </a:r>
            <a:endParaRPr lang="en-US" sz="2400" dirty="0"/>
          </a:p>
        </p:txBody>
      </p:sp>
    </p:spTree>
    <p:extLst>
      <p:ext uri="{BB962C8B-B14F-4D97-AF65-F5344CB8AC3E}">
        <p14:creationId xmlns:p14="http://schemas.microsoft.com/office/powerpoint/2010/main" val="202291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914399" y="5105418"/>
            <a:ext cx="7580313" cy="663557"/>
          </a:xfrm>
          <a:prstGeom prst="rect">
            <a:avLst/>
          </a:prstGeom>
        </p:spPr>
        <p:txBody>
          <a:bodyPr/>
          <a:lstStyle>
            <a:lvl1pPr algn="l" rtl="0" fontAlgn="base">
              <a:spcBef>
                <a:spcPct val="0"/>
              </a:spcBef>
              <a:spcAft>
                <a:spcPct val="0"/>
              </a:spcAft>
              <a:defRPr sz="2800">
                <a:solidFill>
                  <a:srgbClr val="EA7125"/>
                </a:solidFill>
                <a:latin typeface="+mj-lt"/>
                <a:ea typeface="+mj-ea"/>
                <a:cs typeface="+mj-cs"/>
              </a:defRPr>
            </a:lvl1pPr>
            <a:lvl2pPr algn="l" rtl="0" fontAlgn="base">
              <a:spcBef>
                <a:spcPct val="0"/>
              </a:spcBef>
              <a:spcAft>
                <a:spcPct val="0"/>
              </a:spcAft>
              <a:defRPr sz="2800">
                <a:solidFill>
                  <a:srgbClr val="A41533"/>
                </a:solidFill>
                <a:latin typeface="Arial" charset="0"/>
              </a:defRPr>
            </a:lvl2pPr>
            <a:lvl3pPr algn="l" rtl="0" fontAlgn="base">
              <a:spcBef>
                <a:spcPct val="0"/>
              </a:spcBef>
              <a:spcAft>
                <a:spcPct val="0"/>
              </a:spcAft>
              <a:defRPr sz="2800">
                <a:solidFill>
                  <a:srgbClr val="A41533"/>
                </a:solidFill>
                <a:latin typeface="Arial" charset="0"/>
              </a:defRPr>
            </a:lvl3pPr>
            <a:lvl4pPr algn="l" rtl="0" fontAlgn="base">
              <a:spcBef>
                <a:spcPct val="0"/>
              </a:spcBef>
              <a:spcAft>
                <a:spcPct val="0"/>
              </a:spcAft>
              <a:defRPr sz="2800">
                <a:solidFill>
                  <a:srgbClr val="A41533"/>
                </a:solidFill>
                <a:latin typeface="Arial" charset="0"/>
              </a:defRPr>
            </a:lvl4pPr>
            <a:lvl5pPr algn="l" rtl="0" fontAlgn="base">
              <a:spcBef>
                <a:spcPct val="0"/>
              </a:spcBef>
              <a:spcAft>
                <a:spcPct val="0"/>
              </a:spcAft>
              <a:defRPr sz="2800">
                <a:solidFill>
                  <a:srgbClr val="A41533"/>
                </a:solidFill>
                <a:latin typeface="Arial" charset="0"/>
              </a:defRPr>
            </a:lvl5pPr>
            <a:lvl6pPr marL="457200" algn="l" rtl="0" fontAlgn="base">
              <a:spcBef>
                <a:spcPct val="0"/>
              </a:spcBef>
              <a:spcAft>
                <a:spcPct val="0"/>
              </a:spcAft>
              <a:defRPr sz="2800">
                <a:solidFill>
                  <a:srgbClr val="A41533"/>
                </a:solidFill>
                <a:latin typeface="Arial" charset="0"/>
              </a:defRPr>
            </a:lvl6pPr>
            <a:lvl7pPr marL="914400" algn="l" rtl="0" fontAlgn="base">
              <a:spcBef>
                <a:spcPct val="0"/>
              </a:spcBef>
              <a:spcAft>
                <a:spcPct val="0"/>
              </a:spcAft>
              <a:defRPr sz="2800">
                <a:solidFill>
                  <a:srgbClr val="A41533"/>
                </a:solidFill>
                <a:latin typeface="Arial" charset="0"/>
              </a:defRPr>
            </a:lvl7pPr>
            <a:lvl8pPr marL="1371600" algn="l" rtl="0" fontAlgn="base">
              <a:spcBef>
                <a:spcPct val="0"/>
              </a:spcBef>
              <a:spcAft>
                <a:spcPct val="0"/>
              </a:spcAft>
              <a:defRPr sz="2800">
                <a:solidFill>
                  <a:srgbClr val="A41533"/>
                </a:solidFill>
                <a:latin typeface="Arial" charset="0"/>
              </a:defRPr>
            </a:lvl8pPr>
            <a:lvl9pPr marL="1828800" algn="l" rtl="0" fontAlgn="base">
              <a:spcBef>
                <a:spcPct val="0"/>
              </a:spcBef>
              <a:spcAft>
                <a:spcPct val="0"/>
              </a:spcAft>
              <a:defRPr sz="2800">
                <a:solidFill>
                  <a:srgbClr val="A41533"/>
                </a:solidFill>
                <a:latin typeface="Arial" charset="0"/>
              </a:defRPr>
            </a:lvl9pPr>
          </a:lstStyle>
          <a:p>
            <a:r>
              <a:rPr lang="en-US" dirty="0" smtClean="0"/>
              <a:t>Core Elements of Business Development</a:t>
            </a:r>
            <a:endParaRPr lang="en-US" dirty="0"/>
          </a:p>
        </p:txBody>
      </p:sp>
      <p:pic>
        <p:nvPicPr>
          <p:cNvPr id="9" name="Picture Placeholder 4"/>
          <p:cNvPicPr>
            <a:picLocks noChangeAspect="1"/>
          </p:cNvPicPr>
          <p:nvPr/>
        </p:nvPicPr>
        <p:blipFill>
          <a:blip r:embed="rId2"/>
          <a:srcRect l="-16388" r="-16388"/>
          <a:stretch>
            <a:fillRect/>
          </a:stretch>
        </p:blipFill>
        <p:spPr>
          <a:xfrm>
            <a:off x="1402843" y="320692"/>
            <a:ext cx="6217691" cy="4663268"/>
          </a:xfrm>
          <a:prstGeom prst="rect">
            <a:avLst/>
          </a:prstGeom>
        </p:spPr>
      </p:pic>
    </p:spTree>
    <p:extLst>
      <p:ext uri="{BB962C8B-B14F-4D97-AF65-F5344CB8AC3E}">
        <p14:creationId xmlns:p14="http://schemas.microsoft.com/office/powerpoint/2010/main" val="1248621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7575" y="166760"/>
            <a:ext cx="7369175" cy="525935"/>
          </a:xfrm>
        </p:spPr>
        <p:txBody>
          <a:bodyPr>
            <a:normAutofit fontScale="90000"/>
          </a:bodyPr>
          <a:lstStyle/>
          <a:p>
            <a:r>
              <a:rPr lang="en-US" dirty="0" smtClean="0"/>
              <a:t>Three Types of BD Demand</a:t>
            </a:r>
            <a:endParaRPr lang="en-US" dirty="0"/>
          </a:p>
        </p:txBody>
      </p:sp>
      <p:graphicFrame>
        <p:nvGraphicFramePr>
          <p:cNvPr id="5" name="Diagram 4"/>
          <p:cNvGraphicFramePr/>
          <p:nvPr>
            <p:extLst/>
          </p:nvPr>
        </p:nvGraphicFramePr>
        <p:xfrm>
          <a:off x="525997" y="795316"/>
          <a:ext cx="7877118" cy="5182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69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graphicEl>
                                              <a:dgm id="{34E3F3C4-1960-5042-9702-72D3414907BF}"/>
                                            </p:graphicEl>
                                          </p:spTgt>
                                        </p:tgtEl>
                                        <p:attrNameLst>
                                          <p:attrName>style.visibility</p:attrName>
                                        </p:attrNameLst>
                                      </p:cBhvr>
                                      <p:to>
                                        <p:strVal val="visible"/>
                                      </p:to>
                                    </p:set>
                                    <p:animEffect transition="in" filter="dissolve">
                                      <p:cBhvr>
                                        <p:cTn id="7" dur="500"/>
                                        <p:tgtEl>
                                          <p:spTgt spid="5">
                                            <p:graphicEl>
                                              <a:dgm id="{34E3F3C4-1960-5042-9702-72D3414907B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graphicEl>
                                              <a:dgm id="{919C59AF-4C73-8643-BAAF-289B8DCFC4CC}"/>
                                            </p:graphicEl>
                                          </p:spTgt>
                                        </p:tgtEl>
                                        <p:attrNameLst>
                                          <p:attrName>style.visibility</p:attrName>
                                        </p:attrNameLst>
                                      </p:cBhvr>
                                      <p:to>
                                        <p:strVal val="visible"/>
                                      </p:to>
                                    </p:set>
                                    <p:animEffect transition="in" filter="dissolve">
                                      <p:cBhvr>
                                        <p:cTn id="12" dur="500"/>
                                        <p:tgtEl>
                                          <p:spTgt spid="5">
                                            <p:graphicEl>
                                              <a:dgm id="{919C59AF-4C73-8643-BAAF-289B8DCFC4CC}"/>
                                            </p:graphic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graphicEl>
                                              <a:dgm id="{BA2D30EF-746A-9345-8CB6-7664F4C674D9}"/>
                                            </p:graphicEl>
                                          </p:spTgt>
                                        </p:tgtEl>
                                        <p:attrNameLst>
                                          <p:attrName>style.visibility</p:attrName>
                                        </p:attrNameLst>
                                      </p:cBhvr>
                                      <p:to>
                                        <p:strVal val="visible"/>
                                      </p:to>
                                    </p:set>
                                    <p:animEffect transition="in" filter="dissolve">
                                      <p:cBhvr>
                                        <p:cTn id="15" dur="500"/>
                                        <p:tgtEl>
                                          <p:spTgt spid="5">
                                            <p:graphicEl>
                                              <a:dgm id="{BA2D30EF-746A-9345-8CB6-7664F4C674D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graphicEl>
                                              <a:dgm id="{00838972-D793-0944-BE6F-0327B17EC3E6}"/>
                                            </p:graphicEl>
                                          </p:spTgt>
                                        </p:tgtEl>
                                        <p:attrNameLst>
                                          <p:attrName>style.visibility</p:attrName>
                                        </p:attrNameLst>
                                      </p:cBhvr>
                                      <p:to>
                                        <p:strVal val="visible"/>
                                      </p:to>
                                    </p:set>
                                    <p:animEffect transition="in" filter="dissolve">
                                      <p:cBhvr>
                                        <p:cTn id="20" dur="500"/>
                                        <p:tgtEl>
                                          <p:spTgt spid="5">
                                            <p:graphicEl>
                                              <a:dgm id="{00838972-D793-0944-BE6F-0327B17EC3E6}"/>
                                            </p:graphic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
                                            <p:graphicEl>
                                              <a:dgm id="{F5D605A7-3787-E749-A247-71E3A330ADEA}"/>
                                            </p:graphicEl>
                                          </p:spTgt>
                                        </p:tgtEl>
                                        <p:attrNameLst>
                                          <p:attrName>style.visibility</p:attrName>
                                        </p:attrNameLst>
                                      </p:cBhvr>
                                      <p:to>
                                        <p:strVal val="visible"/>
                                      </p:to>
                                    </p:set>
                                    <p:animEffect transition="in" filter="dissolve">
                                      <p:cBhvr>
                                        <p:cTn id="23" dur="500"/>
                                        <p:tgtEl>
                                          <p:spTgt spid="5">
                                            <p:graphicEl>
                                              <a:dgm id="{F5D605A7-3787-E749-A247-71E3A330ADE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575" y="102621"/>
            <a:ext cx="7369175" cy="461797"/>
          </a:xfrm>
        </p:spPr>
        <p:txBody>
          <a:bodyPr>
            <a:normAutofit fontScale="90000"/>
          </a:bodyPr>
          <a:lstStyle/>
          <a:p>
            <a:r>
              <a:rPr lang="en-US" dirty="0" smtClean="0"/>
              <a:t>Modern Demand Creation</a:t>
            </a:r>
            <a:endParaRPr lang="en-US" dirty="0"/>
          </a:p>
        </p:txBody>
      </p:sp>
      <p:pic>
        <p:nvPicPr>
          <p:cNvPr id="5" name="Picture 4"/>
          <p:cNvPicPr>
            <a:picLocks noChangeAspect="1"/>
          </p:cNvPicPr>
          <p:nvPr/>
        </p:nvPicPr>
        <p:blipFill>
          <a:blip r:embed="rId2"/>
          <a:stretch>
            <a:fillRect/>
          </a:stretch>
        </p:blipFill>
        <p:spPr>
          <a:xfrm>
            <a:off x="61206" y="667040"/>
            <a:ext cx="4059370" cy="5990527"/>
          </a:xfrm>
          <a:prstGeom prst="rect">
            <a:avLst/>
          </a:prstGeom>
        </p:spPr>
      </p:pic>
      <p:pic>
        <p:nvPicPr>
          <p:cNvPr id="6" name="Picture 5" descr="ncr get a receipt magazine ad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159" y="692695"/>
            <a:ext cx="4357451" cy="5990527"/>
          </a:xfrm>
          <a:prstGeom prst="rect">
            <a:avLst/>
          </a:prstGeom>
        </p:spPr>
      </p:pic>
      <p:pic>
        <p:nvPicPr>
          <p:cNvPr id="7" name="Picture 6" descr="ncr teach children to get a receip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7841" y="538762"/>
            <a:ext cx="4528132" cy="6221426"/>
          </a:xfrm>
          <a:prstGeom prst="rect">
            <a:avLst/>
          </a:prstGeom>
        </p:spPr>
      </p:pic>
      <p:sp>
        <p:nvSpPr>
          <p:cNvPr id="8" name="TextBox 7"/>
          <p:cNvSpPr txBox="1"/>
          <p:nvPr/>
        </p:nvSpPr>
        <p:spPr>
          <a:xfrm>
            <a:off x="0" y="756833"/>
            <a:ext cx="4156655" cy="1754327"/>
          </a:xfrm>
          <a:prstGeom prst="rect">
            <a:avLst/>
          </a:prstGeom>
          <a:noFill/>
        </p:spPr>
        <p:txBody>
          <a:bodyPr wrap="square" rtlCol="0">
            <a:spAutoFit/>
          </a:bodyPr>
          <a:lstStyle/>
          <a:p>
            <a:pPr marL="285750" indent="-285750">
              <a:buFont typeface="Arial"/>
              <a:buChar char="•"/>
            </a:pPr>
            <a:r>
              <a:rPr lang="en-US" dirty="0" smtClean="0"/>
              <a:t>Modern Day Blue Ocean Strategy</a:t>
            </a:r>
          </a:p>
          <a:p>
            <a:pPr marL="285750" indent="-285750">
              <a:buFont typeface="Arial"/>
              <a:buChar char="•"/>
            </a:pPr>
            <a:r>
              <a:rPr lang="en-US" dirty="0" smtClean="0"/>
              <a:t>Focused on profitability, not cost</a:t>
            </a:r>
          </a:p>
          <a:p>
            <a:pPr marL="285750" indent="-285750">
              <a:buFont typeface="Arial"/>
              <a:buChar char="•"/>
            </a:pPr>
            <a:r>
              <a:rPr lang="en-US" dirty="0" smtClean="0"/>
              <a:t>Also referred to prospects as “probable purchasers”</a:t>
            </a:r>
          </a:p>
          <a:p>
            <a:pPr marL="285750" indent="-285750">
              <a:buFont typeface="Arial"/>
              <a:buChar char="•"/>
            </a:pPr>
            <a:r>
              <a:rPr lang="en-US" dirty="0" smtClean="0"/>
              <a:t>Continued to develop competitive edge</a:t>
            </a:r>
            <a:endParaRPr lang="en-US" dirty="0"/>
          </a:p>
        </p:txBody>
      </p:sp>
    </p:spTree>
    <p:extLst>
      <p:ext uri="{BB962C8B-B14F-4D97-AF65-F5344CB8AC3E}">
        <p14:creationId xmlns:p14="http://schemas.microsoft.com/office/powerpoint/2010/main" val="176097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par>
                                <p:cTn id="18" presetID="9" presetClass="exit" presetSubtype="0" fill="hold" nodeType="withEffect">
                                  <p:stCondLst>
                                    <p:cond delay="0"/>
                                  </p:stCondLst>
                                  <p:childTnLst>
                                    <p:animEffect transition="out" filter="dissolv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9" presetClass="exit" presetSubtype="0" fill="hold" nodeType="withEffect">
                                  <p:stCondLst>
                                    <p:cond delay="0"/>
                                  </p:stCondLst>
                                  <p:childTnLst>
                                    <p:animEffect transition="out" filter="dissolv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399" y="5259350"/>
            <a:ext cx="7580313" cy="509625"/>
          </a:xfrm>
        </p:spPr>
        <p:txBody>
          <a:bodyPr/>
          <a:lstStyle/>
          <a:p>
            <a:r>
              <a:rPr lang="en-US" dirty="0" smtClean="0"/>
              <a:t>….It’s Who Knows You</a:t>
            </a:r>
            <a:endParaRPr lang="en-US" dirty="0"/>
          </a:p>
        </p:txBody>
      </p:sp>
      <p:sp>
        <p:nvSpPr>
          <p:cNvPr id="5" name="Text Placeholder 4"/>
          <p:cNvSpPr>
            <a:spLocks noGrp="1"/>
          </p:cNvSpPr>
          <p:nvPr>
            <p:ph type="body" idx="1"/>
          </p:nvPr>
        </p:nvSpPr>
        <p:spPr>
          <a:xfrm>
            <a:off x="914399" y="4746243"/>
            <a:ext cx="7580313" cy="461796"/>
          </a:xfrm>
        </p:spPr>
        <p:txBody>
          <a:bodyPr/>
          <a:lstStyle/>
          <a:p>
            <a:r>
              <a:rPr lang="en-US" dirty="0" smtClean="0"/>
              <a:t>It’s Not Who You Know….	</a:t>
            </a:r>
            <a:endParaRPr lang="en-US" dirty="0"/>
          </a:p>
        </p:txBody>
      </p:sp>
      <p:pic>
        <p:nvPicPr>
          <p:cNvPr id="7" name="Picture Placeholder 5"/>
          <p:cNvPicPr>
            <a:picLocks noChangeAspect="1"/>
          </p:cNvPicPr>
          <p:nvPr/>
        </p:nvPicPr>
        <p:blipFill>
          <a:blip r:embed="rId2"/>
          <a:srcRect t="631" b="631"/>
          <a:stretch>
            <a:fillRect/>
          </a:stretch>
        </p:blipFill>
        <p:spPr>
          <a:xfrm>
            <a:off x="1924377" y="295036"/>
            <a:ext cx="5418456" cy="4483849"/>
          </a:xfrm>
          <a:prstGeom prst="rect">
            <a:avLst/>
          </a:prstGeom>
        </p:spPr>
      </p:pic>
    </p:spTree>
    <p:extLst>
      <p:ext uri="{BB962C8B-B14F-4D97-AF65-F5344CB8AC3E}">
        <p14:creationId xmlns:p14="http://schemas.microsoft.com/office/powerpoint/2010/main" val="1767708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575" y="131385"/>
            <a:ext cx="7369175" cy="558384"/>
          </a:xfrm>
        </p:spPr>
        <p:txBody>
          <a:bodyPr>
            <a:normAutofit fontScale="90000"/>
          </a:bodyPr>
          <a:lstStyle/>
          <a:p>
            <a:r>
              <a:rPr lang="en-US" dirty="0" smtClean="0"/>
              <a:t>Create Visibility</a:t>
            </a:r>
            <a:endParaRPr lang="en-US" dirty="0"/>
          </a:p>
        </p:txBody>
      </p:sp>
      <p:sp>
        <p:nvSpPr>
          <p:cNvPr id="3" name="Content Placeholder 2"/>
          <p:cNvSpPr>
            <a:spLocks noGrp="1"/>
          </p:cNvSpPr>
          <p:nvPr>
            <p:ph idx="1"/>
          </p:nvPr>
        </p:nvSpPr>
        <p:spPr>
          <a:xfrm>
            <a:off x="917575" y="908743"/>
            <a:ext cx="7369175" cy="5069147"/>
          </a:xfrm>
        </p:spPr>
        <p:txBody>
          <a:bodyPr/>
          <a:lstStyle/>
          <a:p>
            <a:r>
              <a:rPr lang="en-US" dirty="0" smtClean="0"/>
              <a:t>The address book, rolodex, contacts folder, etc. are all finite.</a:t>
            </a:r>
          </a:p>
          <a:p>
            <a:r>
              <a:rPr lang="en-US" dirty="0" smtClean="0"/>
              <a:t>Thought Leadership is a key way to create differentiation from competitors</a:t>
            </a:r>
          </a:p>
          <a:p>
            <a:r>
              <a:rPr lang="en-US" dirty="0" smtClean="0"/>
              <a:t>Writing &amp; Speaking helps to underscore expertise</a:t>
            </a:r>
          </a:p>
          <a:p>
            <a:r>
              <a:rPr lang="en-US" dirty="0" smtClean="0"/>
              <a:t>Use visibility strategies – through writing, speaking, etc. -  to create demand </a:t>
            </a:r>
          </a:p>
          <a:p>
            <a:r>
              <a:rPr lang="en-US" dirty="0" smtClean="0"/>
              <a:t>Shorten The BD Process</a:t>
            </a:r>
          </a:p>
          <a:p>
            <a:endParaRPr lang="en-US" dirty="0"/>
          </a:p>
        </p:txBody>
      </p:sp>
    </p:spTree>
    <p:extLst>
      <p:ext uri="{BB962C8B-B14F-4D97-AF65-F5344CB8AC3E}">
        <p14:creationId xmlns:p14="http://schemas.microsoft.com/office/powerpoint/2010/main" val="158286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399" y="5464593"/>
            <a:ext cx="7580313" cy="551590"/>
          </a:xfrm>
        </p:spPr>
        <p:txBody>
          <a:bodyPr/>
          <a:lstStyle/>
          <a:p>
            <a:r>
              <a:rPr lang="en-US" sz="2400" dirty="0" smtClean="0"/>
              <a:t>…As Fast As Your Client’s World Is Changing?</a:t>
            </a:r>
            <a:endParaRPr lang="en-US" sz="2400" dirty="0"/>
          </a:p>
        </p:txBody>
      </p:sp>
      <p:sp>
        <p:nvSpPr>
          <p:cNvPr id="5" name="Text Placeholder 4"/>
          <p:cNvSpPr>
            <a:spLocks noGrp="1"/>
          </p:cNvSpPr>
          <p:nvPr>
            <p:ph type="body" idx="1"/>
          </p:nvPr>
        </p:nvSpPr>
        <p:spPr>
          <a:xfrm>
            <a:off x="914399" y="4938658"/>
            <a:ext cx="7580313" cy="474624"/>
          </a:xfrm>
        </p:spPr>
        <p:txBody>
          <a:bodyPr/>
          <a:lstStyle/>
          <a:p>
            <a:r>
              <a:rPr lang="en-US" dirty="0" smtClean="0"/>
              <a:t>Are You Learning….</a:t>
            </a:r>
            <a:endParaRPr lang="en-US" dirty="0"/>
          </a:p>
        </p:txBody>
      </p:sp>
      <p:pic>
        <p:nvPicPr>
          <p:cNvPr id="6" name="Picture Placeholder 6"/>
          <p:cNvPicPr>
            <a:picLocks noChangeAspect="1"/>
          </p:cNvPicPr>
          <p:nvPr/>
        </p:nvPicPr>
        <p:blipFill>
          <a:blip r:embed="rId2"/>
          <a:srcRect l="-13377" r="-13377"/>
          <a:stretch>
            <a:fillRect/>
          </a:stretch>
        </p:blipFill>
        <p:spPr bwMode="auto">
          <a:xfrm>
            <a:off x="2360571" y="1679090"/>
            <a:ext cx="4038227" cy="3028670"/>
          </a:xfrm>
          <a:prstGeom prst="rect">
            <a:avLst/>
          </a:prstGeom>
          <a:noFill/>
          <a:ln w="9525">
            <a:noFill/>
            <a:miter lim="800000"/>
            <a:headEnd/>
            <a:tailEnd/>
          </a:ln>
          <a:effectLst/>
        </p:spPr>
      </p:pic>
    </p:spTree>
    <p:extLst>
      <p:ext uri="{BB962C8B-B14F-4D97-AF65-F5344CB8AC3E}">
        <p14:creationId xmlns:p14="http://schemas.microsoft.com/office/powerpoint/2010/main" val="1134919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575" y="131385"/>
            <a:ext cx="7369175" cy="558384"/>
          </a:xfrm>
        </p:spPr>
        <p:txBody>
          <a:bodyPr>
            <a:normAutofit fontScale="90000"/>
          </a:bodyPr>
          <a:lstStyle/>
          <a:p>
            <a:r>
              <a:rPr lang="en-US" dirty="0" smtClean="0"/>
              <a:t>Complexity</a:t>
            </a:r>
            <a:endParaRPr lang="en-US" dirty="0"/>
          </a:p>
        </p:txBody>
      </p:sp>
      <p:sp>
        <p:nvSpPr>
          <p:cNvPr id="3" name="Content Placeholder 2"/>
          <p:cNvSpPr>
            <a:spLocks noGrp="1"/>
          </p:cNvSpPr>
          <p:nvPr>
            <p:ph idx="1"/>
          </p:nvPr>
        </p:nvSpPr>
        <p:spPr>
          <a:xfrm>
            <a:off x="917575" y="908743"/>
            <a:ext cx="7369175" cy="5069147"/>
          </a:xfrm>
        </p:spPr>
        <p:txBody>
          <a:bodyPr>
            <a:normAutofit lnSpcReduction="10000"/>
          </a:bodyPr>
          <a:lstStyle/>
          <a:p>
            <a:r>
              <a:rPr lang="en-US" dirty="0" smtClean="0"/>
              <a:t>The client’s environment is changing daily</a:t>
            </a:r>
          </a:p>
          <a:p>
            <a:r>
              <a:rPr lang="en-US" dirty="0" smtClean="0"/>
              <a:t>The Business is becoming more involved in CLD Operations</a:t>
            </a:r>
          </a:p>
          <a:p>
            <a:r>
              <a:rPr lang="en-US" dirty="0" smtClean="0"/>
              <a:t>The role of CLO / GC continues to broaden</a:t>
            </a:r>
          </a:p>
          <a:p>
            <a:pPr lvl="1"/>
            <a:r>
              <a:rPr lang="en-US" dirty="0" smtClean="0"/>
              <a:t>Greater increase in corporate governance, risk management, and key stakeholders</a:t>
            </a:r>
          </a:p>
          <a:p>
            <a:r>
              <a:rPr lang="en-US" dirty="0" smtClean="0"/>
              <a:t>The best leaders</a:t>
            </a:r>
            <a:r>
              <a:rPr lang="en-US" dirty="0"/>
              <a:t> </a:t>
            </a:r>
            <a:r>
              <a:rPr lang="en-US" dirty="0" smtClean="0"/>
              <a:t>and innovators have the widest field of vision</a:t>
            </a:r>
          </a:p>
          <a:p>
            <a:r>
              <a:rPr lang="en-US" dirty="0" smtClean="0"/>
              <a:t>The most successful learners are not loners</a:t>
            </a:r>
          </a:p>
          <a:p>
            <a:r>
              <a:rPr lang="en-US" dirty="0" smtClean="0"/>
              <a:t>“We hire attorneys who know our business and our industry”</a:t>
            </a:r>
          </a:p>
          <a:p>
            <a:r>
              <a:rPr lang="en-US" dirty="0" smtClean="0"/>
              <a:t>Client &amp; Industry Teams are driving this focus in many firms</a:t>
            </a:r>
          </a:p>
          <a:p>
            <a:endParaRPr lang="en-US" dirty="0"/>
          </a:p>
        </p:txBody>
      </p:sp>
    </p:spTree>
    <p:extLst>
      <p:ext uri="{BB962C8B-B14F-4D97-AF65-F5344CB8AC3E}">
        <p14:creationId xmlns:p14="http://schemas.microsoft.com/office/powerpoint/2010/main" val="49343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0873" y="5285005"/>
            <a:ext cx="7673644" cy="727696"/>
          </a:xfrm>
        </p:spPr>
        <p:txBody>
          <a:bodyPr/>
          <a:lstStyle/>
          <a:p>
            <a:r>
              <a:rPr lang="en-US" dirty="0" smtClean="0"/>
              <a:t>…And Justified By Logic</a:t>
            </a:r>
            <a:endParaRPr lang="en-US" dirty="0"/>
          </a:p>
        </p:txBody>
      </p:sp>
      <p:sp>
        <p:nvSpPr>
          <p:cNvPr id="5" name="Text Placeholder 4"/>
          <p:cNvSpPr>
            <a:spLocks noGrp="1"/>
          </p:cNvSpPr>
          <p:nvPr>
            <p:ph type="body" idx="1"/>
          </p:nvPr>
        </p:nvSpPr>
        <p:spPr>
          <a:xfrm>
            <a:off x="914399" y="4630794"/>
            <a:ext cx="7580313" cy="615728"/>
          </a:xfrm>
        </p:spPr>
        <p:txBody>
          <a:bodyPr/>
          <a:lstStyle/>
          <a:p>
            <a:r>
              <a:rPr lang="en-US" dirty="0" smtClean="0"/>
              <a:t>People’s Buying Decisions Are Driven By Emotion….</a:t>
            </a:r>
            <a:endParaRPr lang="en-US" dirty="0"/>
          </a:p>
        </p:txBody>
      </p:sp>
      <p:pic>
        <p:nvPicPr>
          <p:cNvPr id="6" name="Picture Placeholder 9" descr="Enron Benchmarking.jpg"/>
          <p:cNvPicPr>
            <a:picLocks noChangeAspect="1"/>
          </p:cNvPicPr>
          <p:nvPr/>
        </p:nvPicPr>
        <p:blipFill>
          <a:blip r:embed="rId2" cstate="print">
            <a:extLst>
              <a:ext uri="{28A0092B-C50C-407E-A947-70E740481C1C}">
                <a14:useLocalDpi xmlns:a14="http://schemas.microsoft.com/office/drawing/2010/main" val="0"/>
              </a:ext>
            </a:extLst>
          </a:blip>
          <a:srcRect l="-5000" r="-5000"/>
          <a:stretch>
            <a:fillRect/>
          </a:stretch>
        </p:blipFill>
        <p:spPr bwMode="auto">
          <a:xfrm>
            <a:off x="1141798" y="138150"/>
            <a:ext cx="6448218" cy="4646575"/>
          </a:xfrm>
          <a:prstGeom prst="rect">
            <a:avLst/>
          </a:prstGeom>
          <a:noFill/>
          <a:ln w="9525">
            <a:noFill/>
            <a:miter lim="800000"/>
            <a:headEnd/>
            <a:tailEnd/>
          </a:ln>
          <a:effectLst/>
        </p:spPr>
      </p:pic>
    </p:spTree>
    <p:extLst>
      <p:ext uri="{BB962C8B-B14F-4D97-AF65-F5344CB8AC3E}">
        <p14:creationId xmlns:p14="http://schemas.microsoft.com/office/powerpoint/2010/main" val="18015506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575" y="131385"/>
            <a:ext cx="7369175" cy="558384"/>
          </a:xfrm>
        </p:spPr>
        <p:txBody>
          <a:bodyPr>
            <a:normAutofit fontScale="90000"/>
          </a:bodyPr>
          <a:lstStyle/>
          <a:p>
            <a:r>
              <a:rPr lang="en-US" dirty="0" smtClean="0"/>
              <a:t>Driving Buying Decisions</a:t>
            </a:r>
            <a:endParaRPr lang="en-US" dirty="0"/>
          </a:p>
        </p:txBody>
      </p:sp>
      <p:sp>
        <p:nvSpPr>
          <p:cNvPr id="3" name="Content Placeholder 2"/>
          <p:cNvSpPr>
            <a:spLocks noGrp="1"/>
          </p:cNvSpPr>
          <p:nvPr>
            <p:ph idx="1"/>
          </p:nvPr>
        </p:nvSpPr>
        <p:spPr>
          <a:xfrm>
            <a:off x="686445" y="846703"/>
            <a:ext cx="7905540" cy="5131188"/>
          </a:xfrm>
        </p:spPr>
        <p:txBody>
          <a:bodyPr/>
          <a:lstStyle/>
          <a:p>
            <a:r>
              <a:rPr lang="en-US" sz="2000" dirty="0" smtClean="0"/>
              <a:t>Two data sources that are unique to every firm</a:t>
            </a:r>
          </a:p>
          <a:p>
            <a:pPr lvl="1"/>
            <a:r>
              <a:rPr lang="en-US" sz="1800" dirty="0" smtClean="0"/>
              <a:t>Emotion:  Relationships</a:t>
            </a:r>
          </a:p>
          <a:p>
            <a:pPr lvl="1"/>
            <a:r>
              <a:rPr lang="en-US" sz="1800" dirty="0" smtClean="0"/>
              <a:t>Logic:  Experience</a:t>
            </a:r>
          </a:p>
          <a:p>
            <a:r>
              <a:rPr lang="en-US" sz="2000" dirty="0" smtClean="0"/>
              <a:t>Corporations are branded by Advertising – Law Firms are branded by Experience</a:t>
            </a:r>
          </a:p>
          <a:p>
            <a:r>
              <a:rPr lang="en-US" sz="2000" dirty="0" smtClean="0"/>
              <a:t>Why Experience is critical for smaller firms…</a:t>
            </a:r>
          </a:p>
          <a:p>
            <a:pPr lvl="1"/>
            <a:r>
              <a:rPr lang="en-US" sz="2000" dirty="0" smtClean="0"/>
              <a:t>Are you the “most” of anything?</a:t>
            </a:r>
          </a:p>
          <a:p>
            <a:r>
              <a:rPr lang="en-US" sz="2000" dirty="0" smtClean="0"/>
              <a:t>Let your experience – and success – work for you.</a:t>
            </a:r>
          </a:p>
          <a:p>
            <a:r>
              <a:rPr lang="en-US" sz="2000" dirty="0" smtClean="0"/>
              <a:t>What’s more important initially – to be liked or trusted?</a:t>
            </a:r>
          </a:p>
          <a:p>
            <a:r>
              <a:rPr lang="en-US" sz="2000" dirty="0" smtClean="0"/>
              <a:t>People buy from people they like, but….</a:t>
            </a:r>
          </a:p>
          <a:p>
            <a:pPr lvl="1"/>
            <a:r>
              <a:rPr lang="en-US" sz="1800" dirty="0" smtClean="0"/>
              <a:t>Belief drives passion, and mediocrity is derived more from lack of belief rather than lack of skill</a:t>
            </a:r>
          </a:p>
          <a:p>
            <a:r>
              <a:rPr lang="en-US" sz="2000" dirty="0" smtClean="0"/>
              <a:t>Hunters v. Farmers?</a:t>
            </a:r>
            <a:endParaRPr lang="en-US" sz="2000" dirty="0"/>
          </a:p>
        </p:txBody>
      </p:sp>
    </p:spTree>
    <p:extLst>
      <p:ext uri="{BB962C8B-B14F-4D97-AF65-F5344CB8AC3E}">
        <p14:creationId xmlns:p14="http://schemas.microsoft.com/office/powerpoint/2010/main" val="129064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7575" y="179589"/>
            <a:ext cx="7369175" cy="551590"/>
          </a:xfrm>
        </p:spPr>
        <p:txBody>
          <a:bodyPr>
            <a:normAutofit fontScale="90000"/>
          </a:bodyPr>
          <a:lstStyle/>
          <a:p>
            <a:r>
              <a:rPr lang="en-US" dirty="0" smtClean="0"/>
              <a:t>Guiding The Pitch</a:t>
            </a:r>
            <a:endParaRPr lang="en-US" dirty="0"/>
          </a:p>
        </p:txBody>
      </p:sp>
      <p:sp>
        <p:nvSpPr>
          <p:cNvPr id="5" name="TextBox 4"/>
          <p:cNvSpPr txBox="1"/>
          <p:nvPr/>
        </p:nvSpPr>
        <p:spPr>
          <a:xfrm>
            <a:off x="923700" y="1269941"/>
            <a:ext cx="1616477" cy="36317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rgbClr val="FF6600"/>
                </a:solidFill>
              </a:rPr>
              <a:t>I </a:t>
            </a:r>
          </a:p>
          <a:p>
            <a:endParaRPr lang="en-US" dirty="0"/>
          </a:p>
          <a:p>
            <a:r>
              <a:rPr lang="en-US" dirty="0" smtClean="0"/>
              <a:t>Inform</a:t>
            </a:r>
            <a:endParaRPr lang="en-US" dirty="0"/>
          </a:p>
          <a:p>
            <a:endParaRPr lang="en-US" dirty="0" smtClean="0"/>
          </a:p>
          <a:p>
            <a:r>
              <a:rPr lang="en-US" dirty="0" smtClean="0"/>
              <a:t>Guiding Question:</a:t>
            </a:r>
          </a:p>
          <a:p>
            <a:endParaRPr lang="en-US" dirty="0"/>
          </a:p>
          <a:p>
            <a:r>
              <a:rPr lang="en-US" dirty="0" smtClean="0"/>
              <a:t>What do we want the prospect to know?</a:t>
            </a:r>
          </a:p>
          <a:p>
            <a:endParaRPr lang="en-US" dirty="0"/>
          </a:p>
        </p:txBody>
      </p:sp>
      <p:sp>
        <p:nvSpPr>
          <p:cNvPr id="6" name="TextBox 5"/>
          <p:cNvSpPr txBox="1"/>
          <p:nvPr/>
        </p:nvSpPr>
        <p:spPr>
          <a:xfrm>
            <a:off x="4656993" y="1269942"/>
            <a:ext cx="1629307" cy="3631764"/>
          </a:xfrm>
          <a:prstGeom prst="rect">
            <a:avLst/>
          </a:prstGeom>
          <a:ln>
            <a:solidFill>
              <a:srgbClr val="80008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FF6600"/>
                </a:solidFill>
              </a:rPr>
              <a:t>E</a:t>
            </a:r>
          </a:p>
          <a:p>
            <a:endParaRPr lang="en-US" dirty="0"/>
          </a:p>
          <a:p>
            <a:r>
              <a:rPr lang="en-US" dirty="0" smtClean="0"/>
              <a:t>Emotion</a:t>
            </a:r>
          </a:p>
          <a:p>
            <a:endParaRPr lang="en-US" dirty="0"/>
          </a:p>
          <a:p>
            <a:endParaRPr lang="en-US" dirty="0" smtClean="0"/>
          </a:p>
          <a:p>
            <a:r>
              <a:rPr lang="en-US" dirty="0" smtClean="0"/>
              <a:t>Guiding Question:</a:t>
            </a:r>
          </a:p>
          <a:p>
            <a:endParaRPr lang="en-US" dirty="0"/>
          </a:p>
          <a:p>
            <a:r>
              <a:rPr lang="en-US" dirty="0" smtClean="0"/>
              <a:t>What do we want the prospect to feel?</a:t>
            </a:r>
            <a:endParaRPr lang="en-US" dirty="0"/>
          </a:p>
        </p:txBody>
      </p:sp>
      <p:sp>
        <p:nvSpPr>
          <p:cNvPr id="7" name="TextBox 6"/>
          <p:cNvSpPr txBox="1"/>
          <p:nvPr/>
        </p:nvSpPr>
        <p:spPr>
          <a:xfrm>
            <a:off x="6478738" y="1282768"/>
            <a:ext cx="1693452" cy="3631764"/>
          </a:xfrm>
          <a:prstGeom prst="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smtClean="0">
                <a:solidFill>
                  <a:srgbClr val="FF6600"/>
                </a:solidFill>
              </a:rPr>
              <a:t>A</a:t>
            </a:r>
          </a:p>
          <a:p>
            <a:endParaRPr lang="en-US" dirty="0"/>
          </a:p>
          <a:p>
            <a:r>
              <a:rPr lang="en-US" dirty="0" smtClean="0"/>
              <a:t>Action</a:t>
            </a:r>
          </a:p>
          <a:p>
            <a:endParaRPr lang="en-US" dirty="0"/>
          </a:p>
          <a:p>
            <a:endParaRPr lang="en-US" dirty="0" smtClean="0"/>
          </a:p>
          <a:p>
            <a:r>
              <a:rPr lang="en-US" dirty="0" smtClean="0"/>
              <a:t>Guiding Question:</a:t>
            </a:r>
          </a:p>
          <a:p>
            <a:endParaRPr lang="en-US" dirty="0"/>
          </a:p>
          <a:p>
            <a:r>
              <a:rPr lang="en-US" dirty="0" smtClean="0"/>
              <a:t>What do we want the prospect to do?</a:t>
            </a:r>
            <a:endParaRPr lang="en-US" dirty="0"/>
          </a:p>
        </p:txBody>
      </p:sp>
      <p:sp>
        <p:nvSpPr>
          <p:cNvPr id="8" name="TextBox 7"/>
          <p:cNvSpPr txBox="1"/>
          <p:nvPr/>
        </p:nvSpPr>
        <p:spPr>
          <a:xfrm>
            <a:off x="2694129" y="1281236"/>
            <a:ext cx="1808914" cy="3631764"/>
          </a:xfrm>
          <a:prstGeom prst="rect">
            <a:avLst/>
          </a:prstGeom>
          <a:noFill/>
          <a:ln>
            <a:solidFill>
              <a:srgbClr val="008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a:solidFill>
                  <a:srgbClr val="FF6600"/>
                </a:solidFill>
              </a:rPr>
              <a:t>D</a:t>
            </a:r>
            <a:endParaRPr lang="en-US" sz="3200" b="1" dirty="0" smtClean="0">
              <a:solidFill>
                <a:srgbClr val="FF6600"/>
              </a:solidFill>
            </a:endParaRPr>
          </a:p>
          <a:p>
            <a:endParaRPr lang="en-US" dirty="0"/>
          </a:p>
          <a:p>
            <a:r>
              <a:rPr lang="en-US" dirty="0" smtClean="0"/>
              <a:t>Differentiate</a:t>
            </a:r>
            <a:endParaRPr lang="en-US" dirty="0"/>
          </a:p>
          <a:p>
            <a:endParaRPr lang="en-US" dirty="0" smtClean="0"/>
          </a:p>
          <a:p>
            <a:r>
              <a:rPr lang="en-US" dirty="0" smtClean="0"/>
              <a:t>Guiding Question:</a:t>
            </a:r>
          </a:p>
          <a:p>
            <a:endParaRPr lang="en-US" dirty="0"/>
          </a:p>
          <a:p>
            <a:r>
              <a:rPr lang="en-US" dirty="0" smtClean="0"/>
              <a:t>What do we offer that is unique from our competitors?</a:t>
            </a:r>
          </a:p>
          <a:p>
            <a:endParaRPr lang="en-US" dirty="0"/>
          </a:p>
        </p:txBody>
      </p:sp>
    </p:spTree>
    <p:extLst>
      <p:ext uri="{BB962C8B-B14F-4D97-AF65-F5344CB8AC3E}">
        <p14:creationId xmlns:p14="http://schemas.microsoft.com/office/powerpoint/2010/main" val="131635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740"/>
            <a:ext cx="8255255" cy="482529"/>
          </a:xfrm>
        </p:spPr>
        <p:txBody>
          <a:bodyPr>
            <a:normAutofit/>
          </a:bodyPr>
          <a:lstStyle/>
          <a:p>
            <a:r>
              <a:rPr lang="en-US" sz="2800" dirty="0" smtClean="0">
                <a:latin typeface="Franklin Gothic Medium" charset="0"/>
                <a:ea typeface="Franklin Gothic Medium" charset="0"/>
                <a:cs typeface="Franklin Gothic Medium" charset="0"/>
              </a:rPr>
              <a:t>Am Law 200 Revenue Share</a:t>
            </a:r>
            <a:endParaRPr lang="en-US" sz="2800" dirty="0">
              <a:latin typeface="Franklin Gothic Medium" charset="0"/>
              <a:ea typeface="Franklin Gothic Medium" charset="0"/>
              <a:cs typeface="Franklin Gothic Medium" charset="0"/>
            </a:endParaRPr>
          </a:p>
        </p:txBody>
      </p:sp>
      <p:sp>
        <p:nvSpPr>
          <p:cNvPr id="4" name="Slide Number Placeholder 3"/>
          <p:cNvSpPr>
            <a:spLocks noGrp="1"/>
          </p:cNvSpPr>
          <p:nvPr>
            <p:ph type="sldNum" sz="quarter" idx="12"/>
          </p:nvPr>
        </p:nvSpPr>
        <p:spPr/>
        <p:txBody>
          <a:bodyPr/>
          <a:lstStyle/>
          <a:p>
            <a:fld id="{C3C3236D-FB65-584A-8227-5A449D06E62A}" type="slidenum">
              <a:rPr lang="en-US" smtClean="0"/>
              <a:pPr/>
              <a:t>4</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837430541"/>
              </p:ext>
            </p:extLst>
          </p:nvPr>
        </p:nvGraphicFramePr>
        <p:xfrm>
          <a:off x="133350" y="949325"/>
          <a:ext cx="8877300" cy="4959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43315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latin typeface="Gulim" charset="0"/>
                <a:ea typeface="Gulim" charset="0"/>
                <a:cs typeface="Gulim" charset="0"/>
              </a:rPr>
              <a:t>How Can Firms Leverage This Intelligence?</a:t>
            </a:r>
            <a:endParaRPr lang="en-US" dirty="0">
              <a:latin typeface="Gulim" charset="0"/>
              <a:ea typeface="Gulim" charset="0"/>
              <a:cs typeface="Gulim" charset="0"/>
            </a:endParaRPr>
          </a:p>
        </p:txBody>
      </p:sp>
    </p:spTree>
    <p:extLst>
      <p:ext uri="{BB962C8B-B14F-4D97-AF65-F5344CB8AC3E}">
        <p14:creationId xmlns:p14="http://schemas.microsoft.com/office/powerpoint/2010/main" val="4415839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457200" y="152400"/>
            <a:ext cx="8229600" cy="1143000"/>
          </a:xfrm>
        </p:spPr>
        <p:txBody>
          <a:bodyPr>
            <a:normAutofit/>
          </a:bodyPr>
          <a:lstStyle/>
          <a:p>
            <a:pPr eaLnBrk="1" hangingPunct="1"/>
            <a:r>
              <a:rPr lang="en-US" sz="2800" dirty="0" smtClean="0">
                <a:solidFill>
                  <a:schemeClr val="tx2"/>
                </a:solidFill>
                <a:latin typeface="Franklin Gothic Medium" charset="0"/>
                <a:ea typeface="Franklin Gothic Medium" charset="0"/>
                <a:cs typeface="Franklin Gothic Medium" charset="0"/>
              </a:rPr>
              <a:t>Transforming the Business of Law</a:t>
            </a:r>
            <a:r>
              <a:rPr lang="en-US" sz="2800" dirty="0" smtClean="0"/>
              <a:t/>
            </a:r>
            <a:br>
              <a:rPr lang="en-US" sz="2800" dirty="0" smtClean="0"/>
            </a:br>
            <a:r>
              <a:rPr lang="en-US" sz="2400" b="0" i="1" dirty="0" smtClean="0">
                <a:solidFill>
                  <a:srgbClr val="0069AA"/>
                </a:solidFill>
              </a:rPr>
              <a:t>The Corporate Mandate </a:t>
            </a:r>
          </a:p>
        </p:txBody>
      </p:sp>
      <p:sp>
        <p:nvSpPr>
          <p:cNvPr id="3" name="Content Placeholder 2"/>
          <p:cNvSpPr>
            <a:spLocks noGrp="1"/>
          </p:cNvSpPr>
          <p:nvPr>
            <p:ph idx="4294967295"/>
          </p:nvPr>
        </p:nvSpPr>
        <p:spPr>
          <a:xfrm>
            <a:off x="304799" y="1136372"/>
            <a:ext cx="8640417" cy="4959627"/>
          </a:xfrm>
        </p:spPr>
        <p:txBody>
          <a:bodyPr rtlCol="0">
            <a:normAutofit/>
          </a:bodyPr>
          <a:lstStyle/>
          <a:p>
            <a:pPr eaLnBrk="1" fontAlgn="auto" hangingPunct="1">
              <a:spcBef>
                <a:spcPts val="0"/>
              </a:spcBef>
              <a:spcAft>
                <a:spcPts val="0"/>
              </a:spcAft>
              <a:buFont typeface="Arial" charset="0"/>
              <a:buChar char="•"/>
              <a:defRPr/>
            </a:pPr>
            <a:r>
              <a:rPr lang="en-US" dirty="0" smtClean="0">
                <a:latin typeface="Gulim" charset="0"/>
                <a:ea typeface="Gulim" charset="0"/>
                <a:cs typeface="Gulim" charset="0"/>
              </a:rPr>
              <a:t>Streamline legal operations &amp; control costs</a:t>
            </a:r>
          </a:p>
          <a:p>
            <a:pPr marL="0" indent="0" eaLnBrk="1" fontAlgn="auto" hangingPunct="1">
              <a:spcBef>
                <a:spcPts val="0"/>
              </a:spcBef>
              <a:spcAft>
                <a:spcPts val="0"/>
              </a:spcAft>
              <a:buNone/>
              <a:defRPr/>
            </a:pPr>
            <a:endParaRPr lang="en-US" dirty="0" smtClean="0">
              <a:latin typeface="Gulim" charset="0"/>
              <a:ea typeface="Gulim" charset="0"/>
              <a:cs typeface="Gulim" charset="0"/>
            </a:endParaRPr>
          </a:p>
          <a:p>
            <a:pPr eaLnBrk="1" fontAlgn="auto" hangingPunct="1">
              <a:spcBef>
                <a:spcPts val="0"/>
              </a:spcBef>
              <a:spcAft>
                <a:spcPts val="0"/>
              </a:spcAft>
              <a:buFont typeface="Arial" charset="0"/>
              <a:buChar char="•"/>
              <a:defRPr/>
            </a:pPr>
            <a:r>
              <a:rPr lang="en-US" dirty="0" smtClean="0">
                <a:latin typeface="Gulim" charset="0"/>
                <a:ea typeface="Gulim" charset="0"/>
                <a:cs typeface="Gulim" charset="0"/>
              </a:rPr>
              <a:t>Improve </a:t>
            </a:r>
            <a:r>
              <a:rPr lang="en-US" dirty="0">
                <a:latin typeface="Gulim" charset="0"/>
                <a:ea typeface="Gulim" charset="0"/>
                <a:cs typeface="Gulim" charset="0"/>
              </a:rPr>
              <a:t>efficiencies by looking at all the components that </a:t>
            </a:r>
            <a:r>
              <a:rPr lang="en-US" dirty="0" smtClean="0">
                <a:latin typeface="Gulim" charset="0"/>
                <a:ea typeface="Gulim" charset="0"/>
                <a:cs typeface="Gulim" charset="0"/>
              </a:rPr>
              <a:t>impact the law department budget</a:t>
            </a:r>
          </a:p>
          <a:p>
            <a:pPr marL="0" indent="0" eaLnBrk="1" fontAlgn="auto" hangingPunct="1">
              <a:spcBef>
                <a:spcPts val="0"/>
              </a:spcBef>
              <a:spcAft>
                <a:spcPts val="0"/>
              </a:spcAft>
              <a:buNone/>
              <a:defRPr/>
            </a:pPr>
            <a:endParaRPr lang="en-US" dirty="0" smtClean="0">
              <a:latin typeface="Gulim" charset="0"/>
              <a:ea typeface="Gulim" charset="0"/>
              <a:cs typeface="Gulim" charset="0"/>
            </a:endParaRPr>
          </a:p>
          <a:p>
            <a:pPr eaLnBrk="1" fontAlgn="auto" hangingPunct="1">
              <a:spcBef>
                <a:spcPts val="0"/>
              </a:spcBef>
              <a:spcAft>
                <a:spcPts val="0"/>
              </a:spcAft>
              <a:buFont typeface="Arial" charset="0"/>
              <a:buChar char="•"/>
              <a:defRPr/>
            </a:pPr>
            <a:r>
              <a:rPr lang="en-US" dirty="0" smtClean="0">
                <a:latin typeface="Gulim" charset="0"/>
                <a:ea typeface="Gulim" charset="0"/>
                <a:cs typeface="Gulim" charset="0"/>
              </a:rPr>
              <a:t>Measure metrics and benchmark performance data to identify VALUE delivered by outside counsel</a:t>
            </a:r>
          </a:p>
          <a:p>
            <a:pPr marL="0" indent="0" eaLnBrk="1" fontAlgn="auto" hangingPunct="1">
              <a:spcBef>
                <a:spcPts val="0"/>
              </a:spcBef>
              <a:spcAft>
                <a:spcPts val="0"/>
              </a:spcAft>
              <a:buNone/>
              <a:defRPr/>
            </a:pPr>
            <a:endParaRPr lang="en-US" dirty="0">
              <a:latin typeface="Gulim" charset="0"/>
              <a:ea typeface="Gulim" charset="0"/>
              <a:cs typeface="Gulim" charset="0"/>
            </a:endParaRPr>
          </a:p>
          <a:p>
            <a:pPr eaLnBrk="1" fontAlgn="auto" hangingPunct="1">
              <a:spcBef>
                <a:spcPts val="0"/>
              </a:spcBef>
              <a:spcAft>
                <a:spcPts val="0"/>
              </a:spcAft>
              <a:buFont typeface="Arial" charset="0"/>
              <a:buChar char="•"/>
              <a:defRPr/>
            </a:pPr>
            <a:r>
              <a:rPr lang="en-US" dirty="0" smtClean="0">
                <a:latin typeface="Gulim" charset="0"/>
                <a:ea typeface="Gulim" charset="0"/>
                <a:cs typeface="Gulim" charset="0"/>
              </a:rPr>
              <a:t>Seek Predictability &amp; Transparency</a:t>
            </a:r>
          </a:p>
          <a:p>
            <a:pPr eaLnBrk="1" fontAlgn="auto" hangingPunct="1">
              <a:spcBef>
                <a:spcPts val="0"/>
              </a:spcBef>
              <a:spcAft>
                <a:spcPts val="0"/>
              </a:spcAft>
              <a:buFont typeface="Arial" charset="0"/>
              <a:buChar char="•"/>
              <a:defRPr/>
            </a:pPr>
            <a:endParaRPr lang="en-US" dirty="0">
              <a:latin typeface="Gulim" charset="0"/>
              <a:ea typeface="Gulim" charset="0"/>
              <a:cs typeface="Gulim" charset="0"/>
            </a:endParaRPr>
          </a:p>
          <a:p>
            <a:pPr eaLnBrk="1" fontAlgn="auto" hangingPunct="1">
              <a:spcBef>
                <a:spcPts val="0"/>
              </a:spcBef>
              <a:spcAft>
                <a:spcPts val="0"/>
              </a:spcAft>
              <a:buFont typeface="Arial" charset="0"/>
              <a:buChar char="•"/>
              <a:defRPr/>
            </a:pPr>
            <a:r>
              <a:rPr lang="en-US" dirty="0" smtClean="0">
                <a:latin typeface="Gulim" charset="0"/>
                <a:ea typeface="Gulim" charset="0"/>
                <a:cs typeface="Gulim" charset="0"/>
              </a:rPr>
              <a:t>Performance visibility across the business</a:t>
            </a:r>
          </a:p>
          <a:p>
            <a:pPr eaLnBrk="1" fontAlgn="auto" hangingPunct="1">
              <a:spcBef>
                <a:spcPts val="0"/>
              </a:spcBef>
              <a:spcAft>
                <a:spcPts val="0"/>
              </a:spcAft>
              <a:buFont typeface="Arial" charset="0"/>
              <a:buChar char="•"/>
              <a:defRPr/>
            </a:pPr>
            <a:endParaRPr lang="en-US" dirty="0">
              <a:latin typeface="Gulim" charset="0"/>
              <a:ea typeface="Gulim" charset="0"/>
              <a:cs typeface="Gulim" charset="0"/>
            </a:endParaRPr>
          </a:p>
          <a:p>
            <a:pPr eaLnBrk="1" fontAlgn="auto" hangingPunct="1">
              <a:spcBef>
                <a:spcPts val="0"/>
              </a:spcBef>
              <a:spcAft>
                <a:spcPts val="0"/>
              </a:spcAft>
              <a:buFont typeface="Arial" charset="0"/>
              <a:buChar char="•"/>
              <a:defRPr/>
            </a:pPr>
            <a:r>
              <a:rPr lang="en-US" dirty="0" smtClean="0">
                <a:latin typeface="Gulim" charset="0"/>
                <a:ea typeface="Gulim" charset="0"/>
                <a:cs typeface="Gulim" charset="0"/>
              </a:rPr>
              <a:t>Clearly define “success”</a:t>
            </a:r>
            <a:endParaRPr lang="en-US" dirty="0">
              <a:latin typeface="Gulim" charset="0"/>
              <a:ea typeface="Gulim" charset="0"/>
              <a:cs typeface="Gulim" charset="0"/>
            </a:endParaRPr>
          </a:p>
          <a:p>
            <a:pPr eaLnBrk="1" fontAlgn="auto" hangingPunct="1">
              <a:spcAft>
                <a:spcPts val="0"/>
              </a:spcAft>
              <a:buFont typeface="Arial" charset="0"/>
              <a:buChar char="•"/>
              <a:defRPr/>
            </a:pPr>
            <a:endParaRPr lang="en-US" dirty="0" smtClean="0"/>
          </a:p>
        </p:txBody>
      </p:sp>
    </p:spTree>
    <p:extLst>
      <p:ext uri="{BB962C8B-B14F-4D97-AF65-F5344CB8AC3E}">
        <p14:creationId xmlns:p14="http://schemas.microsoft.com/office/powerpoint/2010/main" val="7885117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740"/>
            <a:ext cx="8255255" cy="482529"/>
          </a:xfrm>
        </p:spPr>
        <p:txBody>
          <a:bodyPr anchor="b">
            <a:normAutofit/>
          </a:bodyPr>
          <a:lstStyle/>
          <a:p>
            <a:r>
              <a:rPr lang="en-US" sz="2800" dirty="0" smtClean="0">
                <a:latin typeface="Franklin Gothic Medium" charset="0"/>
                <a:ea typeface="Franklin Gothic Medium" charset="0"/>
                <a:cs typeface="Franklin Gothic Medium" charset="0"/>
              </a:rPr>
              <a:t>What Law Firms Can Do</a:t>
            </a:r>
            <a:endParaRPr lang="en-US" sz="2800" dirty="0">
              <a:latin typeface="Franklin Gothic Medium" charset="0"/>
              <a:ea typeface="Franklin Gothic Medium" charset="0"/>
              <a:cs typeface="Franklin Gothic Medium" charset="0"/>
            </a:endParaRPr>
          </a:p>
        </p:txBody>
      </p:sp>
      <p:sp>
        <p:nvSpPr>
          <p:cNvPr id="3" name="Content Placeholder 2"/>
          <p:cNvSpPr>
            <a:spLocks noGrp="1"/>
          </p:cNvSpPr>
          <p:nvPr>
            <p:ph idx="1"/>
          </p:nvPr>
        </p:nvSpPr>
        <p:spPr>
          <a:xfrm>
            <a:off x="351692" y="958362"/>
            <a:ext cx="8335108" cy="5167802"/>
          </a:xfrm>
        </p:spPr>
        <p:txBody>
          <a:bodyPr/>
          <a:lstStyle/>
          <a:p>
            <a:r>
              <a:rPr lang="en-US" dirty="0" smtClean="0">
                <a:latin typeface="Gulim" charset="0"/>
                <a:ea typeface="Gulim" charset="0"/>
                <a:cs typeface="Gulim" charset="0"/>
              </a:rPr>
              <a:t>Ask the right questions to the right people</a:t>
            </a:r>
          </a:p>
          <a:p>
            <a:pPr lvl="1"/>
            <a:r>
              <a:rPr lang="en-US" dirty="0" smtClean="0">
                <a:latin typeface="Gulim" charset="0"/>
                <a:ea typeface="Gulim" charset="0"/>
                <a:cs typeface="Gulim" charset="0"/>
              </a:rPr>
              <a:t>What’s a win? </a:t>
            </a:r>
          </a:p>
          <a:p>
            <a:pPr lvl="1"/>
            <a:r>
              <a:rPr lang="en-US" dirty="0" smtClean="0">
                <a:latin typeface="Gulim" charset="0"/>
                <a:ea typeface="Gulim" charset="0"/>
                <a:cs typeface="Gulim" charset="0"/>
              </a:rPr>
              <a:t>How are we being evaluated?</a:t>
            </a:r>
          </a:p>
          <a:p>
            <a:pPr lvl="1"/>
            <a:r>
              <a:rPr lang="en-US" dirty="0" smtClean="0">
                <a:latin typeface="Gulim" charset="0"/>
                <a:ea typeface="Gulim" charset="0"/>
                <a:cs typeface="Gulim" charset="0"/>
              </a:rPr>
              <a:t>What metrics are you measuring?</a:t>
            </a:r>
          </a:p>
          <a:p>
            <a:r>
              <a:rPr lang="en-US" dirty="0" smtClean="0">
                <a:latin typeface="Gulim" charset="0"/>
                <a:ea typeface="Gulim" charset="0"/>
                <a:cs typeface="Gulim" charset="0"/>
              </a:rPr>
              <a:t>Collaborate – both internally and with the CLD</a:t>
            </a:r>
          </a:p>
          <a:p>
            <a:r>
              <a:rPr lang="en-US" dirty="0" smtClean="0">
                <a:latin typeface="Gulim" charset="0"/>
                <a:ea typeface="Gulim" charset="0"/>
                <a:cs typeface="Gulim" charset="0"/>
              </a:rPr>
              <a:t>Invest in LPM</a:t>
            </a:r>
          </a:p>
          <a:p>
            <a:r>
              <a:rPr lang="en-US" dirty="0" smtClean="0">
                <a:latin typeface="Gulim" charset="0"/>
                <a:ea typeface="Gulim" charset="0"/>
                <a:cs typeface="Gulim" charset="0"/>
              </a:rPr>
              <a:t>Incent &amp; measure efficiency</a:t>
            </a:r>
          </a:p>
          <a:p>
            <a:pPr lvl="1"/>
            <a:r>
              <a:rPr lang="en-US" dirty="0" smtClean="0">
                <a:latin typeface="Gulim" charset="0"/>
                <a:ea typeface="Gulim" charset="0"/>
                <a:cs typeface="Gulim" charset="0"/>
              </a:rPr>
              <a:t>Sell the efficiency metrics</a:t>
            </a:r>
          </a:p>
          <a:p>
            <a:r>
              <a:rPr lang="en-US" dirty="0" smtClean="0">
                <a:latin typeface="Gulim" charset="0"/>
                <a:ea typeface="Gulim" charset="0"/>
                <a:cs typeface="Gulim" charset="0"/>
              </a:rPr>
              <a:t>Use the data being collected to facilitate predictability and transparency</a:t>
            </a:r>
          </a:p>
          <a:p>
            <a:r>
              <a:rPr lang="en-US" dirty="0" smtClean="0">
                <a:latin typeface="Gulim" charset="0"/>
                <a:ea typeface="Gulim" charset="0"/>
                <a:cs typeface="Gulim" charset="0"/>
              </a:rPr>
              <a:t>Understand the market - benchmark</a:t>
            </a:r>
          </a:p>
          <a:p>
            <a:endParaRPr lang="en-US" dirty="0" smtClean="0">
              <a:latin typeface="Gulim" charset="0"/>
              <a:ea typeface="Gulim" charset="0"/>
              <a:cs typeface="Gulim" charset="0"/>
            </a:endParaRPr>
          </a:p>
          <a:p>
            <a:endParaRPr lang="en-US" dirty="0">
              <a:latin typeface="Gulim" charset="0"/>
              <a:ea typeface="Gulim" charset="0"/>
              <a:cs typeface="Gulim" charset="0"/>
            </a:endParaRPr>
          </a:p>
        </p:txBody>
      </p:sp>
      <p:sp>
        <p:nvSpPr>
          <p:cNvPr id="4" name="Slide Number Placeholder 3"/>
          <p:cNvSpPr>
            <a:spLocks noGrp="1"/>
          </p:cNvSpPr>
          <p:nvPr>
            <p:ph type="sldNum" sz="quarter" idx="12"/>
          </p:nvPr>
        </p:nvSpPr>
        <p:spPr/>
        <p:txBody>
          <a:bodyPr/>
          <a:lstStyle/>
          <a:p>
            <a:fld id="{C3C3236D-FB65-584A-8227-5A449D06E62A}" type="slidenum">
              <a:rPr lang="en-US" smtClean="0"/>
              <a:pPr/>
              <a:t>42</a:t>
            </a:fld>
            <a:endParaRPr lang="en-US" dirty="0"/>
          </a:p>
        </p:txBody>
      </p:sp>
    </p:spTree>
    <p:extLst>
      <p:ext uri="{BB962C8B-B14F-4D97-AF65-F5344CB8AC3E}">
        <p14:creationId xmlns:p14="http://schemas.microsoft.com/office/powerpoint/2010/main" val="21452119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pPr algn="l"/>
            <a:r>
              <a:rPr lang="en-US" sz="3100" b="1" dirty="0" smtClean="0">
                <a:latin typeface="Franklin Gothic Medium"/>
                <a:cs typeface="Franklin Gothic Medium"/>
              </a:rPr>
              <a:t>Why They Buy</a:t>
            </a:r>
            <a:br>
              <a:rPr lang="en-US" sz="3100" b="1" dirty="0" smtClean="0">
                <a:latin typeface="Franklin Gothic Medium"/>
                <a:cs typeface="Franklin Gothic Medium"/>
              </a:rPr>
            </a:br>
            <a:r>
              <a:rPr lang="en-US" sz="2200" i="1" dirty="0" smtClean="0">
                <a:solidFill>
                  <a:schemeClr val="tx2"/>
                </a:solidFill>
              </a:rPr>
              <a:t>It’s not about selling, it’s about buying </a:t>
            </a:r>
            <a:endParaRPr lang="en-US" sz="2200" dirty="0">
              <a:latin typeface="Impact"/>
              <a:cs typeface="Impact"/>
            </a:endParaRPr>
          </a:p>
        </p:txBody>
      </p:sp>
      <p:sp>
        <p:nvSpPr>
          <p:cNvPr id="5" name="AutoShape 2" descr="data:image/jpeg;base64,/9j/4AAQSkZJRgABAQAAAQABAAD/2wCEAAkGBhIQERAQEBISExIVFRQUFBUUEhcQEhQXFRAVFRYUEhIYHSgfGhwjGhUYHy8gIycpLS0sFh4xNTAqNSYrLCkBCQoKDgwOGg8PGiogHyQuKTAqNSksKiwsLC8sLCovLiwuLiwpLCwpMiw0LC0sKS4qLCwsLCwpLC8pLCwsKSwsLP/AABEIAJEBXAMBIgACEQEDEQH/xAAcAAEAAgMBAQEAAAAAAAAAAAAABgcDBAUIAQL/xABDEAACAQICBgcEBwcCBwEAAAABAgADEQQFBhIhMUFRBxMiYXGBkTJyobFCUmKSssHRFCMzc4KD4dLwFyRDU2OiwpP/xAAbAQEAAgMBAQAAAAAAAAAAAAAAAwQBAgUGB//EADIRAAICAQIDBQgCAQUAAAAAAAABAgMRBBIhMUEFEzJRcSJhgZGhsdHwFCMzJCVCweH/2gAMAwEAAhEDEQA/ALxiIgCIiAIiIAiIgCIiAIiIAiIgCIiAIiIAiIgCIiAIiIAiIgCIiAIiIAiIgCIiAIiIAiIgCIiAIiIAiIgCIiAJjr4haalnZVUbyxCgeZnD0l0up4RSBZqlt1+yvvfp8pVz4/FZtUY9YVoqbNVb2R9mkg3t4W7zzuVaXMd9j2x+/oQSuw9sVllhZv0o4LD3AZ6pH/bXs/eYgel5HanTZf8AhYNmHM1SfgqH5z9ZToxhqVtSiKr/APcrAVWvzCnsr5CSSlgqxGy6jkNg9BMuzTR4Rg36v8Dba+cseiIoOm5wbPg1H94qfik6mB6Y6DfxKFVO9WWoPjqmdXEZJUcWazDkw1h6GRPOuj5GuyJ1T80Fl86e70tJYW6SXCdePRs1lC5eGWfgT3K9NMFiCBTroGP0HvSbwAa1/K87k81ZjgquHYpWXwO9WHMH8p1tEekHG0K1PD0L4hGIHUu1wBxKVDtpgDj7I4iTX6CtQ7yqfD3/AJI69RLdtmi/4mKhXDgH/PxmWccuiIiAIiIAiIgCIiAIiIAiIgCIiAIiIAiIgCIiAcvNcyrUzq0cO1Q/XLIlMerax9B4yMZppLiaIbWq6jDaV1KZAuL23H5ybV6ZYWEqfpAw2q9Y35D/ANFlLVbox3Js5uucoR3KT5+n2Pmj+muPxuK6hcUKdMAu7dTSYhQQLKCu8kgep4Wlr4WrdRtLbN5tc95sAPQShOjWmTiK5+yg9WY/lL3y6jqoJNp09mW8ljSJqtNttvzZtxESctCIiAIiIAiIgCcTSjPf2anZSOsYHV+yOLkfLv8AAztEyn+kLPr9Y4PtbF7lG79fMy5o6VbZx5Ir32OMcLmyLY7FPj8UMOrEJctVbeQoPaN+ZJsO8yycgyTWVERdWmoAVRuA/wB8eMhHRrlWsjVSO1Vc7fsobD460uvLMGKaARq7nZZjojamChEYPLEpgbJuBRPsSmTC0x1KIbeJkiAQLpE0YqV6Ip4akrszXLsyqtMDbfbtud2wHZeRvRfQ39mOqvaqH23tv7l5L3est2tT1haa2GyxUN7bZJ3ktmzoa7Vu3H5yrDFEAM34iRmwifGa207BI1m3SLgcOSDV6xhwpjXH3ti/GaynGPieCWqmy14hFv0JNEgY6XsMTYUqlu9kHwvOnhOkbBvbXL0u91uv3lJt52kavrfUsy7P1MVlwfw4/YlMTHh8SlRQ9NldTtDKQynwI3zJJik1jgxERBgRMVfEpTF3YKO8zkVtMcOpsGLHusPmZWu1dNLxZJJ/X5czeNcpckdyJxKOltFtwPwP5zoYXNaVQ2Vhrcj2T5A7/KR1a/TWy2wms/L7m0qZxWWjbiIl0iERPhMA+xOVidKsJTOq2IpX5BtcjxC3mMaX4Q7qpP8Abf8A0yVUWPjtfyZp3kfNHZiR+vp7gU9qtb+3U/0zW/4nZbcD9oJJNgBRrEkncAAm0zb+Ndz2P5Mx3sPNfMlMqbpHftV/e/8AkS1cPXDqHAYAi4DKUbzVgCPAiVL0jN2q/vtOXrfAl7yj2i/616nE6K0vVrnvpj8cvTDjsiUh0Tjt1/ep/JpeFD2RLFPgRb0/+JGSInPzbSDD4UXr1VTkN7nwQbZI2kssswhKb2xWX7joRIPV6W8JeyLUbvOqv53m3hukvCNbXFSmOZUOo8dUk/CRfyK/MuPs/UpZ2MlsTBg8dTrIKlJ1dDuZSGB8xMOb5mMNSasysyqLtq2vvA2Akc5MUmmnhm7E5rZ4q1eodGV+raovslW1TtUEH2rEG3IzNlWZLiKNOsoZVcXAa2sLEixsSOEGDHn2I1MPWYb9XVH9RC/nKE07xN2C8BLp0+xPV4Ko/JqfxqCUJpDX6xi07vZ1f9MpfvQ5+pl7aRaHRjggMPh/5an73a/OWYolfdFjhsLhz9gD7vZ/KWFOLPxMvx5IRETQyIiIAiIgCYsVilpI1RzZVFyf075lkI0+znVvTB7NMXPe5Gz0H4pFbZ3cclrSad32qHTr6Eb0o0nr46uuEonVDE9m/ZVRtL1SN9hw8ANs7GS5FQw9hSpipU41qgD1Cfs32IO5fjvkI0BvWrYqqd5KUweQ2sfXs+kufKctVFBttkdMMrfLi2Wtde1Lua+EV0XX1OPiMueqpDqrKeDKGHoZXulmir4YGtRBFP6abSF+0vdzHDw3XZqzUx+XrVVlYAgggg8QRukltUbI4ZW0mrs001KL4dV5lCaPaXV8vqa9Jr0yf3lInsOOPg32h8Rsl7ZDn1LG0Ur0TdWG4+0pG9WHAgyh9JMiOGrVqPBW7Pep2r8CJ1eijSM4fFNhmP7usCQOAqIL3HioI8hKGlslCXdyPQdraaF1a1EOeM+qL0mlmmZLRQsd9vSbPXDV1uFryuOkLOGCFQdpkHa2tlTtpqeJT6+S8/wecor3PL5Iy0cWcYzVqzN1VyEUGxqEGxJI3KDs2b9u623t4VWtakiovJVC/KczRbLdYU1+iqqB5CTmjhwosBL+l0lenhiK49X1b9SOyxzZEsflDttK7eYFm9ZxnLC6tvG4yyigMjukWUgrrqNo+XGUO1tBC6p2xXtR4+v70JtPc4y2vkzR0e0rIcUK5vfYjnffgrH5GTAG8qTOaNheTnQ3PP2ighY3cdlvFdl/PYfOadjayV0O7m8tcjOpqUXlHZzPMkw9M1HOwbAOLHgBKvxWbV82xD0TVNLDU7GpqbgCbKgH0mNjtOwWJtwPV6Rc2N3UHZTGqPeYAsfkPKRjoyBqJW5tWN/KmlvmfWeyjD+PR3q8T5e45Ll3tm3oiVUdFcEq6qYfW+0zuznv1tbZ5WkX0kyirhAatAv1X0lY6xS/ENxXx2jv4W9g8AqqNk/GY5UlVGVlBBBBHMEWIlarWW1z3NtrrklnTCSxjB54TNgKgevTFan9JCzKbc1KkWPwlnaLZdhk1cRg6CDXAIqdp2seALkleRAt3yttIcoOHq1qJ+gxAPMb1PoRJl0MZzsr4dtoRlde4ODceq38zOr2lHMFZFvH0wVNK8S2tFp4HWt2pVPSKe1W/mP+Iy4V3SnOkT2q38x/xGeR1vhRr2j4F6mj0TDt1/fT8LS76PsiUh0S+3X99PwmXVUxAp0mc7lUsfIXlmr/ABou6ZN1xSOBplpYMIhVCOstcnfqA7tn1j/mQjR7KVxP/OY29U1DrUqbEkFeFSr9a/BTstYm99kf0+zJqjBCe1UbteLGWXo1l4a2zsrYAcgBYD0Er1f3ScpclyPQ6r/R1Rqr4N+J9TKMEXXVFKmE3avVrq25atrSD6WaJGiDWorqr9NB7O36Sjh4bpbONx9DDJrVqiU1+0bX90bz5SvdKtP0xS1MLgaFSs7gqWCkkA7yqDaPFrWm+o7tx2vn08yHs7+RGxWQztzxzyx1/eZB9HdMKuWYgOpJpMR1tO+xhzA4MOB8txl7stHG0LE69Kqqm6krdTZgQRt5SgRoJiKj3xDCkPqrao/nbsj1MuLQah1NCnQGsVQaq6xubXvtPnGmhOEcSM9qXVXWbq+f3O/Wymm7pUcEsjB1OsRZgmpfZzHDdsEyZfl6UKYpUwQgLEAktbWYsRc8LkzZiWjknA07whq5filG8Jrj+2wf5KZ5+xy3npyvTDKykXBBBHMEWInnXSHKjhq9ag30GIU81O1T5gid/smxOE6n6/v0OdrI4kpkz6G8yBpvRJ203uPdfaPjrS2hPN+ied/sWLSqf4Z7FT3Sfa8jY+RnorB1w6KwIIIBBG0EEbwZzddS67W+jLVE90fQzxESkTiY61dUF3ZVG67EKPUz84tXKEUmVH4MyGoB36oYX9ZAM80OeqxfEY+rUbupKoHcq6xAHgJNVCuXjlj4Ns0nKS8KyTwZlRP/AFaf31/WfGzWiN9akPGoo/OVbWypMGmur1KnaA7YUCxvyEhelGd6xIAsJ0KtDXZHfGTx6FaeolF4a4nojDZhSqkinUpuRtIR1cjxsZUunmKJ/aDzqP6BiB8BJT0dpSoYaklFAC6I9RvpO7ICSx7r2A4CQnT8la+IpH65YeD9sfinntfhL2eWT0/Ya3WST54MXRIQXrrx10PqrD8peNEdkTz70bY3qsdqHdUUge8p1h8NaegMM11EkolmCKXaFbhfLJliIk5RK16TMrBqpUA9qmQfFG/RpVOXVTTxuGI3itT+LgH4GXb0jW1aJPKp8klKZVS63MKQG5X1z4J2vnYec5so/wB/A9RVb/t63eT/AOz0GmLvh7+AlbabEsfKT6gh/ZT3AH0P6SE6RUdYXnA7XzHXxk+W1Y+bOTpknU/Umuh4BQHmAfUSTyF9H2K1qKDivZP9Oz5Wk0nroSU4qS6nOaw8CYsTS1lIPETLBmzWeDMFZaQUbI3dMPRxjSHrLw1wfVf8Tb00qhEqeLfMzk9HNM7X+u5I8F7PzBnkewYNWPyWTpauWYo0+kPGWr4ikd+vfyZQw+Bmt0SYwLXrUTvNqi+XZb/5kj6VNGWcLi6Sksq6tVRtJUbnA42uQe63KVflmZth61OvT9pDe3BhuKnuI2T6hiOp0qUeaX1R5vLqtbfI9PUzsE/U4miuk1HG0Q9JwSANZCe2h5Mv57jOlj8xp0ENSq4RRxPHuA3k9wnBcJKW3HE6O5Yz0Ko6VqKrWqNxKof/AFt+QnF6JKZ6yvV4FkQd+rrE/iE/Ok+Kq5tiqnUgincazn2aagWW/NiBfVHHu2yaaFZAtIIiA6q895PFj3k7Z0tXbtqjT1SWSrTDM3MsSgeyJT3SH7Vb+Y/4jLjRbACU30h+1W/mP+Mzzmt8KK/aPgXqafRL7df30/CZbWkb2wdXwUerqD85UvRL7df30/CZb2eYc1MJWUb+rJHio1h8RJorNPwZ0tA0nW35r7lA6X1P3wPIg+hvLNwNTMKlP/lWwtBCL67M1WoQeVk1R8fGVbn7dY2tLM6LswGIwy0ye3S/dsONgOyfNbeYMq6VqWY5PUdrQlXtsSTx5rJjp6FUy3WY6vUxVU7xrMlPwJvrsPMeEkGEwNl6uhTWlT+qihB523nvMkFPKVBuZuJRA3CX41xhyR5+3UWXeOWft8jg4XRsXu20zs4fBqg2CbETcgEREASvOlDRM10GIpLerTFiBvdN9vEbSPEjlLDmLEUQwIMlptlVNTj0NJwU47WeYG2yw+jbT4YfVwmKa1PdSqHcn2HPBeR4bjs3ZdOOjwlmrYcBXO1l3K55jkfge7fK2rq9JilVSjDgwt6c/ET0HeU6yG18/qjnbZ0Syj1IrX2ifZQuinSPiMEBTuKtEf8ATc7VH/jfevhtHdLLyrpSwNYDXdqDcqi7PJ1uPW05N2gtr5Lcvd+C5DUQlz4epLiJr1MArb5go6Q4V9qYmg3hWQ/nPlbSLCoLtiaA/upf0vKndz5YfyJt0fM5Gl+XouHuB9NfkZQuk62dvOW1p50g4VqBpUXLtrA6wFkFr8Ta+/gJTONatinJp03e/wBVSR67p29NmmhqzhnzKFvt2ezxL60ApjqaR/8AHT/AJyOlvR4sq4umLlBq1AOKXuG/pJN+4907egaFaNJSLEIgI5EIARJTjMMKilTxnnba1YnFnZ0uolp7FZHoeYqVdqdRKtM2dGDL4g32z0RojniYvD06qHYRtHFWHtKe8GVZph0dPSdqmFHZO00zst7hPDuP+JwtHNKsTldUkKQp9ulUBVWtxB4HvHxlGtyoeJLgd3Uxq7QgpVPEl0f2/eB6MiV/g+mjBMoNRKyNxFlceTBhfzAmrmHSbWxQNLLcNVYnZ1hW5HeLdlfFmlp3w6PJyV2ffn2ltXm2sfvoafSxpGoY01PsKVPvE3b0sB5GRzo90fYE16gs9W1gd6pe4v3nf4ATewmhba4rYxhUq3utJTrop51G+me7d4ywNHckt22E1qreXOXNkur1MNkaKnmK6+Z3MHhLUtU8RaQHOcN1btTbyPMSzAttk4OkmSCst+I3EbxKvaOhWqgscJLl+ClTb3b9xDtEsb1FfUJ7DnZyDf53eks6m1wDKdxuFqUWIZSRzAv8JJdH9PQihK3aA2Bge15g75T0erlpl3OoTWOTJba1P2oE/mOvWCKWO4CcJ9OcKBsLE8rD9ZxM4zTFYsWpp1NL673UeIXex8reEuXa+MouOn9qT5Y5L3t8iKNLXGfBES0yzBsTWGHpG9z2jwUcWMl2hmVBAoAsqgAeU5WV6PKG1UBYk3dz7THv5Dulg5Vl4pKBN+z9EtJUo9epi6zfLJnxWFDrqmVnpN0bUqjM6qUY7SafZv4ra3wlqT8PSB3idOE5QeYvBA4p8ylMJowuCvWNSodWwGwLtJA3jxnJ0s0gLDVQk7N5JJ9ZcOkmFwz0atNqtFGI2a9RVswNxe55iUPmdRWcjZsJGwgjyI2Geg0M5Wwbm+K+xzdRFQktq4FrZBlSmlSo0RamoBvxckAl2PEnfeTjLsuFJQBKZ0F08OBZaVcF6G4EbXpeH1l7t/LlLswWNSsi1aTK6MLqym4I7pxtTp7KZe316+ZeqtjNcDPKa6Qx2q38x/xGW/i8R1aO5Vm1QTqopd2twVRvJlC6WVsZWeozYauuszNY0n2XYm26cfVptKKKPaCclGMVlm/0TDt1/fT8Jl2oLqPCee9EcyxWDqMy4WrUDWuuo6m4vYggHnyl0aL6QVsUutVwjYZbbNeoC7Hup6oIHebecmpn7Ki+ZZ09i2qDzn0ZT+neRHCYp1t+6cl6Z4WJ2r/STbwtznP0W0gfAYhaydpT2aiXtrLfh3jeD+su7S/RqnjKJRx3qR7SnmplG55o3iMIx1lLoNzqLi32hvXz9ZTtolXLdDke10uvq1NXdX8+Xr/6ehMkzqli6S1qLh1PqDxVhwPcZ0J5iyfSarhX16FVqbcdU7D3Mu5h4iTPDdNmJUAMtBzzKspPkrAfCWIapf8AJHPu7IknmqSa9/B/guqfAw3cpV+W59m2YkazLgsMfadaepVZeVIPdr/a2DvO6T/KadOmgp0gdUbySWZid7O52sx4kyzCe7jg5l1Kq4OSb93H6nSiIm5XEREAxV8MHFiJFc80NSqCCisOTAEeUl8WhPAKXzDoypgkqKie61x6MDOb/wAPSD/GqDxpg/mJer4dTvEwNlaHgJYjqro8pMjdUHzRTmH6Pk+niKx8Kar87zr4TQPBr7QxFT3quqPRFHzllDKKfITIuXIOE2esvfObMKmtdCDYfRrDp/CwtIH6zL1j/ee5m3T0XZzcyaLh1HCfsCV5ScnlvJIklyOZlGV9SJ1IiamTWxeCWoLESOY7RMG9hs5bx6SWRAIRQ0c1Dso0r8+qS/radIYKqw1dw5cPSSTVEWgy23zONg8hAN22mdhKYAsJ+ogwJ8K3n2IBycxyJKnDbODV0XKm4APiAfnJpPloayCK4fA1E9lVXwUL8psLk7ue2ZItUT7MJYBpYLLFpjYJuT7OBpjjzToimDY1Lgn7IHaHncDwJktcHZJRXU1nLbFs5GlXSImHVhR1Tb6Z2r/QOPidnjIlSweOzECrisQ9Gi21VN2dgdxFEEKo8dvdI0tb9pzClTbaiEvqncdQXAI5XtLZybKDU7bzoXWLSvZUuPV9StXF2rdN/AjVDQLBAdrr6p5tU1B6IB85o5r0d0WB6lGpngdZn9QxNxLWo5Yi8JmOEXlKb1VzeXJ/Mn7qGMYR5qzDLKuHfq6q2PA/RYc1MkvRvpi2DxK4d2vh6zBbHclRtiuvK5sD4g8JZelWiCYmmy2271PFW4ESg8zpNScDcwYD+oN+s7Ndy1VElPmv3JRlB02JrqepEfWFxOHmmRGqbzY0fxRdBedeeeOkRKnonqm4nVwWWMm8zsRAPyF2WnKzLIlqbbbZ14gFe47QVGNzSpt3lFJ+In5weiRpm9OmiHmqKp9QJYZEag5TGEbbnyIxgsie92JkhwuFCC0zxMmoiIgCIiAIiIAiIgCIiAIiIAiIgCIiAIiIAiIgCIiAIiIAiIgCQXpVdqdGjVUdkMyN3a4BU+qkeYk6mjnWWpiKL0qihlYEEf748b90n09vdWKeM4I7Ib4uJ5zy7HdTiqdc7QG7Vt+qws1vI38p6HyCuj0UemQysAQRtBHMSjdJNCq+FdurBq077CB2wPtLx8R8Jg0c0yxWAYik5Vb3am41kJ907Qe8WM699ENX7dUln9+RTrslT7M1wPRkSrcL00kD97hlJ5pVKj7pU/OZT0ymp2aGDZ3O4a5qH7qJcyg+z9Qua+q/JYWprfX6MsTMcclCk9WqbIgJJ/Id53ec8+YTBnG401Lfu6b9Y54axbWVB57fAGTHG4HMczIbHP8AsuHBuKYtrn3adzY/ac3HKdzKNH0ULSopq018yTxZjxJ5xvjp63CLzJ88ckMOySk1hIkejFEhBedyYMJhwigCZ5QLAiIgCIiAIiIAiIgCIiAIiIAiIgCIiAIiIAiIgCIiAIiIAiIgCIiAIiIAiIgCIiAIiIBzswyhao2iRrG6H34A+IB+cm0WgFeromFP8Gl/+SfpOlhsqqqLKNUclGqPQSX6o5RqzLk3zZjCRH8PkJO1zOzhsGqDYJsRMGRERAEREAREQBERAEREAREQBERAEREAREQBERAEREAREQBERAEREAREQBERAEREAREQBERAEREAREQBERAEREAREQBERAEREAREQBER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data:image/jpeg;base64,/9j/4AAQSkZJRgABAQAAAQABAAD/2wCEAAkGBhIQERAQEBISExIVFRQUFBUUEhcQEhQXFRAVFRYUEhIYHSgfGhwjGhUYHy8gIycpLS0sFh4xNTAqNSYrLCkBCQoKDgwOGg8PGiogHyQuKTAqNSksKiwsLC8sLCovLiwuLiwpLCwpMiw0LC0sKS4qLCwsLCwpLC8pLCwsKSwsLP/AABEIAJEBXAMBIgACEQEDEQH/xAAcAAEAAgMBAQEAAAAAAAAAAAAABgcDBAUIAQL/xABDEAACAQICBgcEBwcCBwEAAAABAgADEQQFBhIhMUFRBxMiYXGBkTJyobFCUmKSssHRFCMzc4KD4dLwFyRDU2OiwpP/xAAbAQEAAgMBAQAAAAAAAAAAAAAAAwQBAgUGB//EADIRAAICAQIDBQgCAQUAAAAAAAABAgMRBBIhMUEFEzJRcSJhgZGhsdHwFCMzJCVCweH/2gAMAwEAAhEDEQA/ALxiIgCIiAIiIAiIgCIiAIiIAiIgCIiAIiIAiIgCIiAIiIAiIgCIiAIiIAiIgCIiAIiIAiIgCIiAIiIAiIgCIiAJjr4haalnZVUbyxCgeZnD0l0up4RSBZqlt1+yvvfp8pVz4/FZtUY9YVoqbNVb2R9mkg3t4W7zzuVaXMd9j2x+/oQSuw9sVllhZv0o4LD3AZ6pH/bXs/eYgel5HanTZf8AhYNmHM1SfgqH5z9ZToxhqVtSiKr/APcrAVWvzCnsr5CSSlgqxGy6jkNg9BMuzTR4Rg36v8Dba+cseiIoOm5wbPg1H94qfik6mB6Y6DfxKFVO9WWoPjqmdXEZJUcWazDkw1h6GRPOuj5GuyJ1T80Fl86e70tJYW6SXCdePRs1lC5eGWfgT3K9NMFiCBTroGP0HvSbwAa1/K87k81ZjgquHYpWXwO9WHMH8p1tEekHG0K1PD0L4hGIHUu1wBxKVDtpgDj7I4iTX6CtQ7yqfD3/AJI69RLdtmi/4mKhXDgH/PxmWccuiIiAIiIAiIgCIiAIiIAiIgCIiAIiIAiIgCIiAcvNcyrUzq0cO1Q/XLIlMerax9B4yMZppLiaIbWq6jDaV1KZAuL23H5ybV6ZYWEqfpAw2q9Y35D/ANFlLVbox3Js5uucoR3KT5+n2Pmj+muPxuK6hcUKdMAu7dTSYhQQLKCu8kgep4Wlr4WrdRtLbN5tc95sAPQShOjWmTiK5+yg9WY/lL3y6jqoJNp09mW8ljSJqtNttvzZtxESctCIiAIiIAiIgCcTSjPf2anZSOsYHV+yOLkfLv8AAztEyn+kLPr9Y4PtbF7lG79fMy5o6VbZx5Ir32OMcLmyLY7FPj8UMOrEJctVbeQoPaN+ZJsO8yycgyTWVERdWmoAVRuA/wB8eMhHRrlWsjVSO1Vc7fsobD460uvLMGKaARq7nZZjojamChEYPLEpgbJuBRPsSmTC0x1KIbeJkiAQLpE0YqV6Ip4akrszXLsyqtMDbfbtud2wHZeRvRfQ39mOqvaqH23tv7l5L3est2tT1haa2GyxUN7bZJ3ktmzoa7Vu3H5yrDFEAM34iRmwifGa207BI1m3SLgcOSDV6xhwpjXH3ti/GaynGPieCWqmy14hFv0JNEgY6XsMTYUqlu9kHwvOnhOkbBvbXL0u91uv3lJt52kavrfUsy7P1MVlwfw4/YlMTHh8SlRQ9NldTtDKQynwI3zJJik1jgxERBgRMVfEpTF3YKO8zkVtMcOpsGLHusPmZWu1dNLxZJJ/X5czeNcpckdyJxKOltFtwPwP5zoYXNaVQ2Vhrcj2T5A7/KR1a/TWy2wms/L7m0qZxWWjbiIl0iERPhMA+xOVidKsJTOq2IpX5BtcjxC3mMaX4Q7qpP8Abf8A0yVUWPjtfyZp3kfNHZiR+vp7gU9qtb+3U/0zW/4nZbcD9oJJNgBRrEkncAAm0zb+Ndz2P5Mx3sPNfMlMqbpHftV/e/8AkS1cPXDqHAYAi4DKUbzVgCPAiVL0jN2q/vtOXrfAl7yj2i/616nE6K0vVrnvpj8cvTDjsiUh0Tjt1/ep/JpeFD2RLFPgRb0/+JGSInPzbSDD4UXr1VTkN7nwQbZI2kssswhKb2xWX7joRIPV6W8JeyLUbvOqv53m3hukvCNbXFSmOZUOo8dUk/CRfyK/MuPs/UpZ2MlsTBg8dTrIKlJ1dDuZSGB8xMOb5mMNSasysyqLtq2vvA2Akc5MUmmnhm7E5rZ4q1eodGV+raovslW1TtUEH2rEG3IzNlWZLiKNOsoZVcXAa2sLEixsSOEGDHn2I1MPWYb9XVH9RC/nKE07xN2C8BLp0+xPV4Ko/JqfxqCUJpDX6xi07vZ1f9MpfvQ5+pl7aRaHRjggMPh/5an73a/OWYolfdFjhsLhz9gD7vZ/KWFOLPxMvx5IRETQyIiIAiIgCYsVilpI1RzZVFyf075lkI0+znVvTB7NMXPe5Gz0H4pFbZ3cclrSad32qHTr6Eb0o0nr46uuEonVDE9m/ZVRtL1SN9hw8ANs7GS5FQw9hSpipU41qgD1Cfs32IO5fjvkI0BvWrYqqd5KUweQ2sfXs+kufKctVFBttkdMMrfLi2Wtde1Lua+EV0XX1OPiMueqpDqrKeDKGHoZXulmir4YGtRBFP6abSF+0vdzHDw3XZqzUx+XrVVlYAgggg8QRukltUbI4ZW0mrs001KL4dV5lCaPaXV8vqa9Jr0yf3lInsOOPg32h8Rsl7ZDn1LG0Ur0TdWG4+0pG9WHAgyh9JMiOGrVqPBW7Pep2r8CJ1eijSM4fFNhmP7usCQOAqIL3HioI8hKGlslCXdyPQdraaF1a1EOeM+qL0mlmmZLRQsd9vSbPXDV1uFryuOkLOGCFQdpkHa2tlTtpqeJT6+S8/wecor3PL5Iy0cWcYzVqzN1VyEUGxqEGxJI3KDs2b9u623t4VWtakiovJVC/KczRbLdYU1+iqqB5CTmjhwosBL+l0lenhiK49X1b9SOyxzZEsflDttK7eYFm9ZxnLC6tvG4yyigMjukWUgrrqNo+XGUO1tBC6p2xXtR4+v70JtPc4y2vkzR0e0rIcUK5vfYjnffgrH5GTAG8qTOaNheTnQ3PP2ighY3cdlvFdl/PYfOadjayV0O7m8tcjOpqUXlHZzPMkw9M1HOwbAOLHgBKvxWbV82xD0TVNLDU7GpqbgCbKgH0mNjtOwWJtwPV6Rc2N3UHZTGqPeYAsfkPKRjoyBqJW5tWN/KmlvmfWeyjD+PR3q8T5e45Ll3tm3oiVUdFcEq6qYfW+0zuznv1tbZ5WkX0kyirhAatAv1X0lY6xS/ENxXx2jv4W9g8AqqNk/GY5UlVGVlBBBBHMEWIlarWW1z3NtrrklnTCSxjB54TNgKgevTFan9JCzKbc1KkWPwlnaLZdhk1cRg6CDXAIqdp2seALkleRAt3yttIcoOHq1qJ+gxAPMb1PoRJl0MZzsr4dtoRlde4ODceq38zOr2lHMFZFvH0wVNK8S2tFp4HWt2pVPSKe1W/mP+Iy4V3SnOkT2q38x/xGeR1vhRr2j4F6mj0TDt1/fT8LS76PsiUh0S+3X99PwmXVUxAp0mc7lUsfIXlmr/ABou6ZN1xSOBplpYMIhVCOstcnfqA7tn1j/mQjR7KVxP/OY29U1DrUqbEkFeFSr9a/BTstYm99kf0+zJqjBCe1UbteLGWXo1l4a2zsrYAcgBYD0Er1f3ScpclyPQ6r/R1Rqr4N+J9TKMEXXVFKmE3avVrq25atrSD6WaJGiDWorqr9NB7O36Sjh4bpbONx9DDJrVqiU1+0bX90bz5SvdKtP0xS1MLgaFSs7gqWCkkA7yqDaPFrWm+o7tx2vn08yHs7+RGxWQztzxzyx1/eZB9HdMKuWYgOpJpMR1tO+xhzA4MOB8txl7stHG0LE69Kqqm6krdTZgQRt5SgRoJiKj3xDCkPqrao/nbsj1MuLQah1NCnQGsVQaq6xubXvtPnGmhOEcSM9qXVXWbq+f3O/Wymm7pUcEsjB1OsRZgmpfZzHDdsEyZfl6UKYpUwQgLEAktbWYsRc8LkzZiWjknA07whq5filG8Jrj+2wf5KZ5+xy3npyvTDKykXBBBHMEWInnXSHKjhq9ag30GIU81O1T5gid/smxOE6n6/v0OdrI4kpkz6G8yBpvRJ203uPdfaPjrS2hPN+ied/sWLSqf4Z7FT3Sfa8jY+RnorB1w6KwIIIBBG0EEbwZzddS67W+jLVE90fQzxESkTiY61dUF3ZVG67EKPUz84tXKEUmVH4MyGoB36oYX9ZAM80OeqxfEY+rUbupKoHcq6xAHgJNVCuXjlj4Ns0nKS8KyTwZlRP/AFaf31/WfGzWiN9akPGoo/OVbWypMGmur1KnaA7YUCxvyEhelGd6xIAsJ0KtDXZHfGTx6FaeolF4a4nojDZhSqkinUpuRtIR1cjxsZUunmKJ/aDzqP6BiB8BJT0dpSoYaklFAC6I9RvpO7ICSx7r2A4CQnT8la+IpH65YeD9sfinntfhL2eWT0/Ya3WST54MXRIQXrrx10PqrD8peNEdkTz70bY3qsdqHdUUge8p1h8NaegMM11EkolmCKXaFbhfLJliIk5RK16TMrBqpUA9qmQfFG/RpVOXVTTxuGI3itT+LgH4GXb0jW1aJPKp8klKZVS63MKQG5X1z4J2vnYec5so/wB/A9RVb/t63eT/AOz0GmLvh7+AlbabEsfKT6gh/ZT3AH0P6SE6RUdYXnA7XzHXxk+W1Y+bOTpknU/Umuh4BQHmAfUSTyF9H2K1qKDivZP9Oz5Wk0nroSU4qS6nOaw8CYsTS1lIPETLBmzWeDMFZaQUbI3dMPRxjSHrLw1wfVf8Tb00qhEqeLfMzk9HNM7X+u5I8F7PzBnkewYNWPyWTpauWYo0+kPGWr4ikd+vfyZQw+Bmt0SYwLXrUTvNqi+XZb/5kj6VNGWcLi6Sksq6tVRtJUbnA42uQe63KVflmZth61OvT9pDe3BhuKnuI2T6hiOp0qUeaX1R5vLqtbfI9PUzsE/U4miuk1HG0Q9JwSANZCe2h5Mv57jOlj8xp0ENSq4RRxPHuA3k9wnBcJKW3HE6O5Yz0Ko6VqKrWqNxKof/AFt+QnF6JKZ6yvV4FkQd+rrE/iE/Ok+Kq5tiqnUgincazn2aagWW/NiBfVHHu2yaaFZAtIIiA6q895PFj3k7Z0tXbtqjT1SWSrTDM3MsSgeyJT3SH7Vb+Y/4jLjRbACU30h+1W/mP+Mzzmt8KK/aPgXqafRL7df30/CZbWkb2wdXwUerqD85UvRL7df30/CZb2eYc1MJWUb+rJHio1h8RJorNPwZ0tA0nW35r7lA6X1P3wPIg+hvLNwNTMKlP/lWwtBCL67M1WoQeVk1R8fGVbn7dY2tLM6LswGIwy0ye3S/dsONgOyfNbeYMq6VqWY5PUdrQlXtsSTx5rJjp6FUy3WY6vUxVU7xrMlPwJvrsPMeEkGEwNl6uhTWlT+qihB523nvMkFPKVBuZuJRA3CX41xhyR5+3UWXeOWft8jg4XRsXu20zs4fBqg2CbETcgEREASvOlDRM10GIpLerTFiBvdN9vEbSPEjlLDmLEUQwIMlptlVNTj0NJwU47WeYG2yw+jbT4YfVwmKa1PdSqHcn2HPBeR4bjs3ZdOOjwlmrYcBXO1l3K55jkfge7fK2rq9JilVSjDgwt6c/ET0HeU6yG18/qjnbZ0Syj1IrX2ifZQuinSPiMEBTuKtEf8ATc7VH/jfevhtHdLLyrpSwNYDXdqDcqi7PJ1uPW05N2gtr5Lcvd+C5DUQlz4epLiJr1MArb5go6Q4V9qYmg3hWQ/nPlbSLCoLtiaA/upf0vKndz5YfyJt0fM5Gl+XouHuB9NfkZQuk62dvOW1p50g4VqBpUXLtrA6wFkFr8Ta+/gJTONatinJp03e/wBVSR67p29NmmhqzhnzKFvt2ezxL60ApjqaR/8AHT/AJyOlvR4sq4umLlBq1AOKXuG/pJN+4907egaFaNJSLEIgI5EIARJTjMMKilTxnnba1YnFnZ0uolp7FZHoeYqVdqdRKtM2dGDL4g32z0RojniYvD06qHYRtHFWHtKe8GVZph0dPSdqmFHZO00zst7hPDuP+JwtHNKsTldUkKQp9ulUBVWtxB4HvHxlGtyoeJLgd3Uxq7QgpVPEl0f2/eB6MiV/g+mjBMoNRKyNxFlceTBhfzAmrmHSbWxQNLLcNVYnZ1hW5HeLdlfFmlp3w6PJyV2ffn2ltXm2sfvoafSxpGoY01PsKVPvE3b0sB5GRzo90fYE16gs9W1gd6pe4v3nf4ATewmhba4rYxhUq3utJTrop51G+me7d4ywNHckt22E1qreXOXNkur1MNkaKnmK6+Z3MHhLUtU8RaQHOcN1btTbyPMSzAttk4OkmSCst+I3EbxKvaOhWqgscJLl+ClTb3b9xDtEsb1FfUJ7DnZyDf53eks6m1wDKdxuFqUWIZSRzAv8JJdH9PQihK3aA2Bge15g75T0erlpl3OoTWOTJba1P2oE/mOvWCKWO4CcJ9OcKBsLE8rD9ZxM4zTFYsWpp1NL673UeIXex8reEuXa+MouOn9qT5Y5L3t8iKNLXGfBES0yzBsTWGHpG9z2jwUcWMl2hmVBAoAsqgAeU5WV6PKG1UBYk3dz7THv5Dulg5Vl4pKBN+z9EtJUo9epi6zfLJnxWFDrqmVnpN0bUqjM6qUY7SafZv4ra3wlqT8PSB3idOE5QeYvBA4p8ylMJowuCvWNSodWwGwLtJA3jxnJ0s0gLDVQk7N5JJ9ZcOkmFwz0atNqtFGI2a9RVswNxe55iUPmdRWcjZsJGwgjyI2Geg0M5Wwbm+K+xzdRFQktq4FrZBlSmlSo0RamoBvxckAl2PEnfeTjLsuFJQBKZ0F08OBZaVcF6G4EbXpeH1l7t/LlLswWNSsi1aTK6MLqym4I7pxtTp7KZe316+ZeqtjNcDPKa6Qx2q38x/xGW/i8R1aO5Vm1QTqopd2twVRvJlC6WVsZWeozYauuszNY0n2XYm26cfVptKKKPaCclGMVlm/0TDt1/fT8Jl2oLqPCee9EcyxWDqMy4WrUDWuuo6m4vYggHnyl0aL6QVsUutVwjYZbbNeoC7Hup6oIHebecmpn7Ki+ZZ09i2qDzn0ZT+neRHCYp1t+6cl6Z4WJ2r/STbwtznP0W0gfAYhaydpT2aiXtrLfh3jeD+su7S/RqnjKJRx3qR7SnmplG55o3iMIx1lLoNzqLi32hvXz9ZTtolXLdDke10uvq1NXdX8+Xr/6ehMkzqli6S1qLh1PqDxVhwPcZ0J5iyfSarhX16FVqbcdU7D3Mu5h4iTPDdNmJUAMtBzzKspPkrAfCWIapf8AJHPu7IknmqSa9/B/guqfAw3cpV+W59m2YkazLgsMfadaepVZeVIPdr/a2DvO6T/KadOmgp0gdUbySWZid7O52sx4kyzCe7jg5l1Kq4OSb93H6nSiIm5XEREAxV8MHFiJFc80NSqCCisOTAEeUl8WhPAKXzDoypgkqKie61x6MDOb/wAPSD/GqDxpg/mJer4dTvEwNlaHgJYjqro8pMjdUHzRTmH6Pk+niKx8Kar87zr4TQPBr7QxFT3quqPRFHzllDKKfITIuXIOE2esvfObMKmtdCDYfRrDp/CwtIH6zL1j/ee5m3T0XZzcyaLh1HCfsCV5ScnlvJIklyOZlGV9SJ1IiamTWxeCWoLESOY7RMG9hs5bx6SWRAIRQ0c1Dso0r8+qS/radIYKqw1dw5cPSSTVEWgy23zONg8hAN22mdhKYAsJ+ogwJ8K3n2IBycxyJKnDbODV0XKm4APiAfnJpPloayCK4fA1E9lVXwUL8psLk7ue2ZItUT7MJYBpYLLFpjYJuT7OBpjjzToimDY1Lgn7IHaHncDwJktcHZJRXU1nLbFs5GlXSImHVhR1Tb6Z2r/QOPidnjIlSweOzECrisQ9Gi21VN2dgdxFEEKo8dvdI0tb9pzClTbaiEvqncdQXAI5XtLZybKDU7bzoXWLSvZUuPV9StXF2rdN/AjVDQLBAdrr6p5tU1B6IB85o5r0d0WB6lGpngdZn9QxNxLWo5Yi8JmOEXlKb1VzeXJ/Mn7qGMYR5qzDLKuHfq6q2PA/RYc1MkvRvpi2DxK4d2vh6zBbHclRtiuvK5sD4g8JZelWiCYmmy2271PFW4ESg8zpNScDcwYD+oN+s7Ndy1VElPmv3JRlB02JrqepEfWFxOHmmRGqbzY0fxRdBedeeeOkRKnonqm4nVwWWMm8zsRAPyF2WnKzLIlqbbbZ14gFe47QVGNzSpt3lFJ+In5weiRpm9OmiHmqKp9QJYZEag5TGEbbnyIxgsie92JkhwuFCC0zxMmoiIgCIiAIiIAiIgCIiAIiIAiIgCIiAIiIAiIgCIiAIiIAiIgCQXpVdqdGjVUdkMyN3a4BU+qkeYk6mjnWWpiKL0qihlYEEf748b90n09vdWKeM4I7Ib4uJ5zy7HdTiqdc7QG7Vt+qws1vI38p6HyCuj0UemQysAQRtBHMSjdJNCq+FdurBq077CB2wPtLx8R8Jg0c0yxWAYik5Vb3am41kJ907Qe8WM699ENX7dUln9+RTrslT7M1wPRkSrcL00kD97hlJ5pVKj7pU/OZT0ymp2aGDZ3O4a5qH7qJcyg+z9Qua+q/JYWprfX6MsTMcclCk9WqbIgJJ/Id53ec8+YTBnG401Lfu6b9Y54axbWVB57fAGTHG4HMczIbHP8AsuHBuKYtrn3adzY/ac3HKdzKNH0ULSopq018yTxZjxJ5xvjp63CLzJ88ckMOySk1hIkejFEhBedyYMJhwigCZ5QLAiIgCIiAIiIAiIgCIiAIiIAiIgCIiAIiIAiIgCIiAIiIAiIgCIiAIiIAiIgCIiAIiIBzswyhao2iRrG6H34A+IB+cm0WgFeromFP8Gl/+SfpOlhsqqqLKNUclGqPQSX6o5RqzLk3zZjCRH8PkJO1zOzhsGqDYJsRMGRERAEREAREQBERAEREAREQBERAEREAREQBERAEREAREQBERAEREAREQBERAEREAREQBERAEREAREQBERAEREAREQBERAEREAREQBER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6" descr="data:image/jpeg;base64,/9j/4AAQSkZJRgABAQAAAQABAAD/2wCEAAkGBxQREhUSEBQWEhQVFxYUFRgYFxkUGhgXFRQXFhYXGBcYHCggGBslGxQUITEhJSorLi8uFyAzODMsQyotLisBCgoKDg0OGxAQGywkICYsLCwsLCwsLCwsLCwsLywsLCwsLCwsLCwsLCwvLDQ0LCwsLCwsLCwsLCwsLCwsLCwsLP/AABEIAIEBhQMBEQACEQEDEQH/xAAcAAEAAwADAQEAAAAAAAAAAAAABQYHAQMECAL/xABDEAABAgMEBgYIBAUDBQEAAAABAAIDBBEFBhIhBzFBUWFxEyJygZGhFCMyUmKxssE0QlPRM4KSouEXJMJDc7PS8Bb/xAAbAQEAAwEBAQEAAAAAAAAAAAAABAUGAwIBB//EADcRAAICAAMEBwcDBAMBAAAAAAABAgMEESEFEjFRMkFxgaGx0RMiYZHB4fAUM0IGFVJyIyQ08f/aAAwDAQACEQMRAD8A3FAEAQBARk/eCXg5RIra7h1j3htad6kV4S6zox+hyldCPFkHMaQZdvste7+lo+alx2Va+LSOTxUepM8v+pEP9I/1j9l0/tMv8vA+fq1yPRA0hQD7UN45Fp+4XiWyrFwaPqxcetEpK3ulX/8AUwH4wW+erzUeeBvj1Z9h0WIrfWTMGM14xMcHDe0gjxCiSi4vJrI6pp8DsXw+hAEAQBAEAQBAEAQBAEAQBAEAQBAEAQBAEAQBAEAQHBKAqds3mjtcWQJaJlljLQfAA08fBRLLbuEId7y9SBfdieFVfe2vLMrb73zH6xH8rP8A1UD9XZz8inltC9ab3gvQ89jXln52ZECBHIA6z3YGZNH8utd6J3Wy6WS7iZg54q+XvTyXYvQ1WXYWtAccRAoTvO9WZdLQ7EPoQBAEAQBAEAQBAEAQEZbNtw5ZtXmrjqaNZ4ncOKkUYadz04czlZbGC1M4tq9ceZd0cOueQYz77T35K6hhqMNHfn82Q3Oy15I99kXBixaOmn9GD+VuvvUO7asnpUsvi+P58zvDCxXSLPK3Hk2a4eM73ElQZYq6XGb+fod1XBcEel90pMinQMXhXWLhJ/Nn3cjyIqf0eSzx6rFCOyhqPAqRXtC+HXn2/mZzlRB9RS7duzMyVXH1sL327O0NitcPtCu73ZaPwItmHcdURcpazoZxwnuhu3tNK89/epk6ozWUlmjim4vQuF3NJFXthTba4iGiIwZ1OrGwfNvgqnFbNjFOdb7n6+vzJlV7ekjSAVTkoIAgCAIAgCAIAgCAIAgCAIAgCAIAgCAIAgCAIAgCAIDCbRFC/tP+orOS6T7TFT6b7X5k1oYb/uZk/Azzc5WuC4PuNDs3g+41xTi0CAIAgCAIAgCAIAgCAiLxW0JZmVDEd7I3b3Hh81KwuGd0vguJxut3F8TJrTnokxFwMq+I804kn7LQZww9e89EiBGLskaZdG6zJNgLgHRnZucdnALOYjETunvS7lyLKEFBZIsi4HsIAgCA4c2oocwgMY0k2XBgzTYcrXHEGJ8NuppJ6tNxOZpyO1X2Bun7Fysei4Mh2wW/lHiWi4VxhAAjzIxRTm1p1N/yq7F4x3PJdHz7TvXWo9poChHUIAgCAIAgCAIAgCAIAgCAIAgCAIAgCAIAgCAIAgCAIDCLSPWf2n/UVnJdJ9pip9N9r8yc0L/iJrsM+pytcFwfcaHZnRfca2pxaBAEAQBAEAQBAEAQHXMRgxrnuNGtBcTwAqV6jFyaius+NpLNmRXktd0VzojtbtQ3NGoLT4ahVxUV1FVOTnLMltFVj4i+beK54If3Kq9qX701WuC8ydh4ZLM0tVRICAIAgCAIDxGyYPSGKYbekOeKmdd6+uTaybPmSPavh9CAIAgCAFAcA11IMsjlAEAQBAEAQBAcVXzNA5X0BAEAQBAEAQBAEAQBAEBgtpHrP7T/AKis7LpPtMTPpvtfmT2hb8RNdhn1OVpguD7jR7N6L7jXFOLMIAgCA6zHbqxNrzC+Zo9bkuR2L6eQgOHOAFSaAID8MjNd7LgeRBQH7a4HVns8EBWb/TuCA2GNcR2fZbmfPCrHZte9Y5cvqRsVLKOXMya2Iy0CWSIMTaLoyXQycFm3ACeZFSsldPfslLmy1iskkTC5noIAgCAIAgCAIAgCA8FrWtDlm4ohz2NGs/44rnZZGC1JOGwtmIllBd/UUOavXNzbzCk24ezs5vP2ooysttfu6IvHg8FgYqV73pcvt6n7FyJuL1o0cV4kvPiSvX6XPjI5f3yENKqkl2+iI207pzksOkbSK0ZksqHDjTX4LzLDyjrHUm4fbOHue5bHd8V9jzWXfKZhezELwNbIlXjlU9YeK8RtnElX7Kw9vGOXxWn2NCuxeyDO9UerjAVdDJrltLD+YeY2hTK7VMzWO2ZbhdXrHqfryZYV0K0IAgIi0rbbDBw0NNp1f5VJjNsRre5St58+ru5k2nBuWstCIhxpqZzhg4PeccDTyA1rjHBY3E+9dY4rl9lkjo7qKtIRz/OZ2Gw5gZ1hu4VI86L5PYCy92zX4r7n1bQ5x8Ty9PEhOwuxQ3c6A8qZFVN1eKwMsm2uTT0f5yZLg6r1mtfg+JJydvEZResPeGscxtU/CbdnF7t+q5rj3rr7vEj24BPWvR8iehRA4BzTUHUQtPCcZxUovNMq5RcXk+J+16PgQEJb15oMrUOON/ut2do/l+fBS8PgrLtVouZxsvjDTrKuLyz81+GhYW7CG1/udr8ApbqwdLym3J/D8+pyUrp6rQj7Qta0IGcwYrBv2eIyCkUxwdukEs+TOU/bR1bPMbzxyKiO/wAVI/R1f4o5+2nzP1L2haUduKXfFe2tKhwNDuO5cLf0dUt2cdew6wV0lmmWG7dkWg8h81MRGNGeDFmedFX4jE0vSqCXxZJhXJayZeQoB2MCtM9Z/af9RWdl0n2mJn+4+1+ZYNCn4ia7DPqcrXB8H3Gj2b0X3GuqaWYQFWvLfBkvVkKj3jIk+y07svaKjW4hR0jqy4wOyZX+9ZpHx+xXIElaFoDG55ZDOrFkKcGDJeFTZPWbJc8dgsK92iG811/fVvyE5cSZYKw4jIh932a8ijwvJnqrb0G8rK8lzT+j9Svy9pzEs8ta58F7Tm3ZXi05FcE5QeXAt3Th8TBSyUovr+/FF8uffVs07oI4DI/5SMmxKa6bnbad43CZVdvaPiZ3aWyXh17WvWHivt8fn8beRXI5ruUpAOs6I1sFzGDHCERwFWirnPZ1a1/MzGK7EBI2NJmDDLD7zjXfiNS7vNT3oClaSI/r4bNjYeLvc4g/QFe7Lj/xt/Hy/wDpAxb95L4GeT5q7vVpLgcIH0DJikNg+FvyCxxbHcgCAIAgCAIAgCAIDx2tPtgQzEdnsaN7jqH/ANuXiyahHM74ah32KC7+wyS3J+JMxmwwcUSK4N5V3cAKqvWds9TYVxrweHdmWiX582and+xmSkJsNgzp1jtJ25qyjFRWSMZddO6bnN5tkovpzCAy7SbdwQSJyAKNcQ2M0agTk1/ecjxI4qNfX/JGn2Fjm/8Arzf+v1X1Xf8AAobZpzHNiQ3Fj2nE1w1gjao60ZpJ1xnFwks0+o2+5l4RPywiZCI04IrRseBrHAggjnwU6Et5ZmBx+EeFucOriuwnl7IRD2zPUqxpyHtfss/tbHZZ1Qfb6epPwtGfvPuIOxJT0qK5z84UM6vedx4LzsXCJ53z48F9X+fE6Y63dSrXa/QuYFMgtEVhygPNaEk2MwteOR2g7wuV9MLoOua0Z7rslXJSjxKTEY5jnQ362mnPcVgcVh5Ye11y6jR1zVkFOPWeuxbW6GIGPPq3mh+EnUf3VlsbHOmz2Un7r8H+cSNjcN7SG/HivFF0WxKIgr12z6PDwsPrH1p8IGt37f4UzB4f2ss3wRwvt3FpxM9sCT9NnAx5JY2r38aHbzKtsda6aco6N6dxFw8N6WbNcgwmsAawBoGQAWdLE4jwWvaWvAc0ihBzBCJ5aoGOXxsD0KPRleiiVdD4e83uqO4habAYn21fvcVx9Suvr3JacDyXctx8lHEQEmGSBFb7zd/Max4bV0xeGV8MuvqPlVm48zcIcQOAc01BAIO8HMLKvQsj9ID5/tM9aJ23/UVnpdJ9pip/uPtZYtCf4ia7EP6nK0wfBmi2b0X3GvKaWZXb32x0LOjYaPeCSfdbq8Tq7io+Is3Vki02ZhPaz35cF4v7FHuhZwnZsl4rCg0cRsJOoLjhoZveZbbZxDppVMeMuPZ9zWWtAFBkApxlTlAZ/pZk2NhQ5gUEQP6M73NLXHvoW+ZUbERTSZof6fukrJV/xaz7GsvP0MiiWk5rw9ji1zSHNI1hwNQVyjHI0ds4yTi1mnxPou7lpelS0KORhL2AuGqjvzDxqpqeazMBdWq7JRTzSZJL6cggMx0k5TbeMJv1vC0Gy/2X2vyRX4rp9xRZ0KzOETe7FmBEl4LxqdDYfFoWOnHdk4vqZbJ5rM9q8n0IAgCAIAgCAIAgKDf20qxhCByhtqe07P5U8SoOJlnLLkaXY+Hyq3+b8F9yp3J9ZakKueEPcOYbT7phlqTNtvdwmS5r1+htSnGOCAIDy2nJNjwYkF/sxGlp7xr7ta+NZrI6U2yqsjZHinmfO0eEWFzHe0xzmO5tJB8wq/LJn6RCanFSXBrNd5Z9EtqmFPdCT1Y7S2nxsBc0+GNSKXk8ig27SpUqfXF+D088jZ5mLga524Er3iLfZVSnyRla470lEplpR6NJ2n7rC2Scnr1l9VHUmLjspKg7XOcT40+y2ezo5YaHZ9Soxrzvl+dRYFNIoQBAVm9krRzIo29Q/MfdZn+oaNIWrsfmvqW2zLOlDv8AUq1o6qrOVcS3iXq7M700sxxzIGE825L9AwdvtaIzfHLy0M1iq/Z3SivzPUoV9Z0vmoo2Mowcg0E/3Fy1mArUaY/HUpMRLOxjRW8elRgdZhgjudn8wuG117sX8Wd8L1mpKjJgQFX0jSIiybnU60JzXjlXC7ydXuU/Ztm5elz0OGIjnDsMemzktIyBE2m4MwXyEuTmQzD/AEkgeQWUxayvnlzLOvoIsCjns+fbT9uJ23/UVnpcX2mKn+4+1lk0J/iJrsQ/qcrTB8GaPZ3Rfca8ppZGUXtn8ceMa6nFg5M6vzBPequ6W9Nm02bRuUwXwz+epLaIWjo5h23pAO7AFMw3QKj+oP8A0R/1+rLlalswJYVjxGs3CtXHk0ZldZWRjxZV4fCXXvKuLfl8+BSLV0jPeejkYRJ1BzhiPc0ZDvJ5Lg7pS0gi6r2PTQt/F2JfBfmb7kRDbnT9ouESciOY34jUgHY1upvcF6jVJ6yZ9s2xRRH2eFhpz4fd9+RcLB0eyktRxZ0r/efmuyikUt+Muu6ctOXBFrhsDRRoAA1AZL0RT9IAgM90qy1DAijV1oZ55Ob/AM1dbIn0odj/ADwIeLjwZnscVV0REaroxtHpZQQyetBcWHsnrN8iR3LNbRq3Lm+p6+pY0Szh2FvUA7BAEAQBARUW8cq0lpjsqMjQ18wpCwlzWaizm7oLrPz/APppX9Zvn+y+/pLv8T57aHM/D71yY1x2Dx/ZFg73/Fn320OZ67LtqBM4vR4giYfapXKvMLnbTOrprI9RmpcDLL4RyZyYr71PBrQFT3dNm72ZD/q19n1ZHXDj4LTg1/NjZ4sJHyXbDvJnPbUN7CyfLJ+OX1NzU0xQQBAEBhF/pbo5+YAyBcHj+djXHzJUKxZTZvtk2b+DrfJZfJteRE3MiEWjLU/VHyNV7r4ojbWf/Xn+daN+tx1ILv5fqCjbYbWDll8PNGTwazuXf5FNtI1YVjU9S9gtSwXGfWVA917h51+622zJb2Gj3rxKXHrK993kWFTyGEAQEZeKHigO4UPmPsSqvbMN/Bz+GT8fQl4GWV6KDaho1YunpGjiWbRw+su/hENPALb7L/8AOu1lDtP9/uRS78wjDnYoOp+F7eIc0V/uDh3LcbPmpYePw0M5iI5WM8d0LQEvOw3uNGuPRu5Pyr44V9x9PtKWlxWvyPVE92SNrWXLEICKvSR6HMV/Sf8ALLzUjCfvw7Uc7eg+wwaedU4W5kmgHE6lqJyUVmyvgjd7pyBl5SDCOtrBXmcz81k7Z783LmyzislkS65n0+fLT9qJ23/UVn5cX2mLn+4+1ll0JfiJrsQ/qcrPB9ZotndF9xrymlkYZasX1kUH9SJ9ZVTLpM/Q8PH/AI4P4LyJbRzDiRvSJeFHdLmrYhLA2rhm0ipBI1DVQqZRqssyl201VZC1wUtGtc8tNeCa59ZZIWjeFixRY0SKSampzPM6yuiohnmVk9tYpx3YtRXwXlxLTZliwJcUgw2t40z8V1SS4FXOcpvek838SQX08hAEAQBAQl8rLMzKRGNFXtGNnaZnTvFR3qVg7vZXKT4cH2HO2G9FoxQOqtUVhN3Ltv0OZDnGkKJ1InAVyd3HyJULHYb21enFar0O1Nm7LXgbUDXMLMFicoAgCArV47AmJslomTDhe40UB7W13eacFLoxKp1UE3zZynXv8WQTNGm+Yd3AKQ9q3cl4+p4/TQ+JX702YJGKyEHl4cwPqRT8zhT+1T8HbK+DlLn1Ea6tQeSKnaU3U5Kd0UeIo3a61kQ5aAxsMUJaC47SSKrJWWSsk5SepZxSSyRmukiXMKee7ZFa2IPDAfNvmq2+OU8zb7EtVmEUeuLa+v1KpLzRgxocYa4b2v7mkEjwqvNbyZPxVPta5Q5po+iZeMHta9pqHAOB4EVCsT87aaeTOxD4EAQGI6Unj0+LwbDB54AfuFEt6Zt9iaYOPa/MjtFkiY9pMdTqwg6ITxoWj5nwXStakHbV2VW7zflqbpa0LFBeBrpUd2f2XLH0u7DTguOWnatUZzDz3LYv4lHiuxNKwSepo0siTuNHwuiQjto8fI/ZarYdycZV9/0ZV7Tr1jPuLgr8qggCA8VtH1ETl9woG03lhLOwkYT96PaZlb0ajaLFYaOcszUVovFwpQw5NldbyX+OpbvB1+zpjH81MzjbPaXykuz5aHnv9dwzcIRIQ9dDrQe806289o/yrfA4v2EspdF8fUr7qt9acTIHvIJa8EEZEEUIO4haSMk1miA45Gn3Kvox7GwZpwY9oo17j1XgasR2O561R4zZ8k3OpZrly+xLqvWWUi6OmmAYi9obvLgB4qrUJN5JEneXHMz/AEgXrY+H6PLnEHEY3DbQ5NbvzpnwVxgMG637WzTL8zZDut3/AHYnmuFcpxeJqaFKZw2H5lR8bjva+5Dh5/Y7VVburNPVadwgPny0vaidt/1FZ+XF9pi5/uPtZZNCX4ia7EP6nKzwfB9xotndF9xr6mlkYhfKX6GdjsOQc7pG8RE63zLh3KtujlNm+2XarcJB8ll8tPI8l1LW9DnIcYmjD1InYfkT3HCe5e6p7rPm08I8RRKK48V2r14G8tNRUZgqeYI5QBAEAQBAEAQGQ6RbvGWjGPDHqYpqafkedY4A6x3jctBs7Fb8fZy4rxX2IV9WT3lwKo19VZkbI0O4N7g0NlZl1BqhPOrgxx+R7typtoYFtu2tdq+vqSqLv4yNGVKTAgCAIAgMt0qj/dQ/+yP/ACPV9sv9p9v0RBxPSXYZxOa1Yz4HOB9JyX8NnZb8gsgWRV9JN3zNS+OEKxYNXNG1zT7beeQI4hcrYbyLXZONWGuyl0ZaP4cn+dTMU6Sqh5ZG2zzNc0U3gEWB6JEPrII6lfzQq5U7NacqKXTPNZGQ23gnXb7aPRlx+D+/H5l9XYowgPxGihjS5xDWtBcSdQAFSSh9jFyaiuLPnC9trekzEWKAfWPJaNtPZYKb8IaFE6UszfVwWFw8a31LXzfia1oruwZOX6SIKRY3WdwbsCkxjkjGY7E+3tzXBcPXvLwvRDM/t+VMvFI/I7Np+Y7ljNp4F0WtxXuvVen51Ggwd6tr14rj6nmkJvoorYrdhzG8HWPBRcHiXhrVP59nWd76lbW4P8ZosCMHtDmmoIqFu4TjOKlF5pmalFxeT4nYvR5CAg71zgZCwVzdmeQz+dFQ7exCjSqVxk/Ba+ZY7OqcrN/kZ7IyTp6ZDG+wDVx3NCg7KwW/JN8Fx9C1xuJVFeS6T4eprcGGGtDW5AAAcgtYZk/aAgreunLTmcVlH++3qu76a12qxFlXQZ5lCMuJWv8ATJrTVkd1OIBU1bVtS1S8fU4vDQZU5iMGOe0GuFzmg0pXCSK+Sua4ycU5cciBJJNpEpo5s9kxNPfF63RNDmg7ySK91PNQNqzlGEYrg88+4lYWKzbNaVETQgCA+e7T9qJ23/UVQS6T7TGT/cfayy6Eh/uJrsQ/qcrPCdfcaHZ3Rfca+phZGf6WLDMSG2bhiroQIiU2w9df5TXuJXC6GazL7YeNVdjplwlw7fv55GVCIComRr08zSdHl82ta2UmnUp1YMQ6qbIbzs4Hu3Vk1W/xZmdr7JbbvpX+y+q+q7+zTFJMwEAQHFUBygCAIDonZRkZjocVocxwoQV9jJxea4nxrPRmN3uubFknGJCBiwNhGZZwcPur/C7QjZ7s9JeDIdlDWq4FbhTIOtWSZHcS6XYv1ElwIcX10IZCp67R8JOscD4hV+J2fC33o6PwZ2rvlHR6o0WyryS0xTo4rcR/I7qu8Dr7qqltwltXSXf1EuNsJcGSyjnQIDgmmZQGR6UbThvmGdE9sTDDDXFpDgDjcaVG3MLQbNrlCp7yy1IN7UpaGdRo9SpkpZnlLI+nJL+Gzst+QWTLA7kBmt/NHZiudMSVA85vh6g47XN3O4bVynXnqi72ftZ0pV26x6n1r1XkZlDmI0pGBIfAisNRUYSCMtuRHkarhk4s0kbacTW46Si+P51eZql39KUB7Q2cBhPGtzQXsdxoOs3lnzXaN3Mz+J2DYnnQ95cno/R/mhNTGkKz2Coj4+DWPJ82geK9e1iRIbFxknluZdrXqUC9N9Y9pf7eThPbCJzAzc/djIyaPhr37FzcpT0RcYfB4fZ3/LdJOfV8OxcW/iTlxdHPROExO0c8ZtZsbz4rpCGRUbQ2nLEvdjpHxfb6GmBdCqCA8dqWcyYhlkQcjtB3hcrqYXQcJrNHSq2Vct6PEzq1rKjSjusC5mx4GXfuKy+L2VZVrHVc/VF9h8bVasno/wA4Huu/eXouqesw6xXVxC5YLH24T3Ws48uXZ6H3FYKN2vB8/Ut8G8EBwrjw8CD9lfQ2zhJLWWXamVEsBenwzPLP3ohMHU658B55qPftymKypTk/kvU61bNsk/f0RU4kOYtCIcAOEnrPOTQNwULD7OxGKs9tiNM/zJL87ybPFU4aO5Xq/wA4su9g2LDlIeBmZPtO2k/stNXXGuKjFaFLbbK2TlJ6kmvZzCAIAgMVvhZxlZmI0jqvJew7C1xrTuJotRgr1bUn1rRlZdW4yZGWXaD5eKIsB2F47wQdbXDaCpFtULY7s1oeYycXmjW7rXshzgwn1cYDNhOveWHaOGseazmLwU6Hnxjz9SfVcp9pYlCOx4LbtRkrBfGiVIaMgNbjsaOa8WT3I5nO2xVxcmfO09aTnEkMJqSTkdZNVUKqT1Zm44OcnvSJK5V6nyEZ0ToS9r24XNzbqNQQaHVns2qRU51PRZk6h2UZ5LM1S7t/mzkQQ2S0YV1uyLW8ySD4BTK7XP8Ai0WNV8rP4tFxe0EEEVByI4LsSTHb86PokBzo8k0vhHMwxm5m/CNreGxR51daNLgNsppQvev+XPt9fmUFs3Q0dkRkQcvELi4mhhemsyzWFfyZlQGsiB7BqZEGMAbgahwHAGnBe4zlEh4nZ2ExL3pLJ81p9vAsQ0vPAzl4ZO8RCB4YT8179s+RXP8Ap+nqsfy+52Wfei07TcGS7Wy8M+1Ea01A4OfXxAC9Jzl8CNfTs/BrrnPk3p35eWZpFkWeIEMMxF51uc4klztpJOZPErqlksiisslZLel9u5dSPavp4CAIAgOHNBFDmEBTrf0dy0wS+HWA87W+yTxbqUunG21aZ5r4nOVUZFKn9G05CPqiyMOBwnwKsK9qx/kmvE4yw76iKiXdnmZOl391D91JW0aH1+DOTw8uR6pQWnDyhtmG8A4geFaLxPE4OXSyfd9j6qrVwzJWALZfkOmHN1PNcHfgVwjn3ep7Vd3M7nXPtOY/jxcviiOf5Erz/caYft1+S9T7+nk+kz3SeilhzmIzncG5D91ws2ldLhkjpGiKLHZ1xJKDQtghxG12ZUOd9k+lJnRRS4IsrW0FBqGS5Ho5QBAeK0bJgzApGhsiDiAUPUZSi84vJldj6NpBxqIRb2XELzuR5EuO0cVHhN+fmcy+jmRYa9GXdokpuR5Ce0cVLjY/LyLFIWXBgCkGG1nIfdeiG2282exD4EAQBAcOaCKEVCAh5y68tENTDDTvacPyXGzD1WdKKfcdoYi2HRk0eQXMgDU6J/V/hR/7bhc89xePqdf12I/y8vQ9ctdiWYa4MZ+Il3kpFeHqr6EUu44zvsn0pNkvDYGijQANwyXY5H6QBAQtu3lhStQeu/3Rs7R2fPgpeHwc7tVouZxsvjDTrKLN32m5h+CWFODG1Pe51fKisnhMLh1na8/zkiOrLbH7p3Q7sWlMCsaMWA7HPcfKq4vaFEP26/Jep7WHm+lI/X+l73ZvmM+X7ry9q2dUUe1ho8yqXiuzHkHdcY4ZPViN1cj7pVhhcbC7Tg+XocLKXHsI+DMlpD2Etc0gtINCCNRBU1pSWT4HDgzYbjXl9NhEPoI0OgfsxA+y8DZWhqN45LNY3C+wnpwfD0LGmzfWvEskRgcKOAI3HNQjqdPoEL9Nn9IQD0CF+mz+kIDshQGs9lobyACA7EAQEJa905SaNY0Fhd7wFD4hfGk+J1rvsr6EmiAdoqkCcmxB/O79153IklbTxX+fgvQ91n6O5GCQRCxEasRxfNfVFHKzGX2aSm/LyLPLy7YYwsaGgbAKL0RjtQBAEAQBAEAQBAEAQBAEAQBAEAQBAEAQBAEAQBAEAQBAEAQBAEAQEJey2PRoPV/iPOFnDLN3cPMhS8HR7WevBcTjfZuR04mRzsV8aK2EwkuiOArrNXHMnfvWglJU1ufJEGEd6WRsN3bBhycIMYBip1nbSduay9lkrJOUnqWcYqKyRLLwfQgOqZl2xGlkRoc1woQRUEL6m080DHb8XW9BiB8KpgxCcPwu14D3ZjkVosBi3dHdl0l4og317rzXA69Gs2WWgxo1RGvYfDEPNq87TinTnya9D7h+kbWs8TQgCAIAgCAIAgCAIAgCAIAgCAIAgCAIAgCAIAgCAIAgCAIAgCAIAgCAIAgCAIAgCAIAgM50oxi2LBGzA6nPEK/8Vd7JScJdqIWL4optgxwydgRH+yIgqefVr5qdjIOVEkuXlqcqXlJG8LLFkEAQBAVDSkW+hZ6zEZh55k+VVY7Lz9v3M4YjoFG0WSJiz3S06sJpJPF2Q8qqXtSxKChzfkc8PHXM2hUZLCAIAgCAIAgCAIAgCAIAgCAIAgCAIAgCAIAgCAIAgCAIAgCAIAgCAIAgCAIAgCAIAgCAq2kGwXTcuHQhWLCJc0e8COs3voDzAU3A4lU2e9wfH1ON1e/HTiYyYmZDsiMiDkQdxC0qknqiBkaVdC/rQxsGcJ6oAbF11A1B4Gdfi27d5p8Xs1t79Xy9PQlV4jLSXzL9KTsOKMUJ7Yg3tcHfJVE65QeUlkSlJPgd68H08Np2xAlxWNEazgT1jyaMyutVFljygszzKcY8WZPei2otqx2wpZjsDTRg563vpqPDZ4q6qhXgq25v3n+ZIiNu6WnA0i513WyMAMGb3dZ7t5VLddK2blIlxiorJE8uR6CAIAgCAIAgCAIAgCAIAgCAIAgCAIAgCAIAgCAIAgCAIAgCAIAgCAIAgCAIAgCAIAgCAICr3muPLzhL84UX327e0NRUmjF2U6RenJnOdcZcSiTujachn1TmRRzwnwVlDasf5Rfdr6HCWHfUzwi6loNOUE13gj5rt/c6Hxz+R4/TSPdBuzaj8iHNHGIVze0MMuEfBHpYefMlbO0ZxHGs1FoNoZ+6j27Vm9ILLxPccNFcS+WLYUGUbhgsDd52nvVZOcpvOTzZISS0RJLyfQgCAIAgCAIAgCAIAgCAIAgCAIAgCAIAgCAIAgCAIAgCAIAgCAIAgCAIAgCAIAgCAIAgCAIAgCAIAgCAIAgCAIAgCAIAgCAIAgCAIAgCA//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4937760" y="6565392"/>
            <a:ext cx="1219200" cy="230832"/>
          </a:xfrm>
          <a:prstGeom prst="rect">
            <a:avLst/>
          </a:prstGeom>
          <a:noFill/>
        </p:spPr>
        <p:txBody>
          <a:bodyPr wrap="square" rtlCol="0">
            <a:spAutoFit/>
          </a:bodyPr>
          <a:lstStyle/>
          <a:p>
            <a:r>
              <a:rPr lang="en-US" sz="900" dirty="0" smtClean="0">
                <a:solidFill>
                  <a:schemeClr val="bg1">
                    <a:lumMod val="50000"/>
                  </a:schemeClr>
                </a:solidFill>
              </a:rPr>
              <a:t>confidential</a:t>
            </a:r>
            <a:endParaRPr lang="en-US" sz="900" dirty="0">
              <a:solidFill>
                <a:schemeClr val="bg1">
                  <a:lumMod val="50000"/>
                </a:schemeClr>
              </a:solidFill>
            </a:endParaRPr>
          </a:p>
        </p:txBody>
      </p:sp>
      <p:sp>
        <p:nvSpPr>
          <p:cNvPr id="3" name="Content Placeholder 2"/>
          <p:cNvSpPr>
            <a:spLocks noGrp="1"/>
          </p:cNvSpPr>
          <p:nvPr>
            <p:ph idx="1"/>
          </p:nvPr>
        </p:nvSpPr>
        <p:spPr>
          <a:xfrm>
            <a:off x="307975" y="982664"/>
            <a:ext cx="8517973" cy="5143500"/>
          </a:xfrm>
        </p:spPr>
        <p:txBody>
          <a:bodyPr>
            <a:normAutofit lnSpcReduction="10000"/>
          </a:bodyPr>
          <a:lstStyle/>
          <a:p>
            <a:r>
              <a:rPr lang="en-US" sz="2000" dirty="0" smtClean="0">
                <a:latin typeface="Gulim" charset="0"/>
                <a:ea typeface="Gulim" charset="0"/>
                <a:cs typeface="Gulim" charset="0"/>
              </a:rPr>
              <a:t>Ditch the “</a:t>
            </a:r>
            <a:r>
              <a:rPr lang="en-US" sz="2000" smtClean="0">
                <a:latin typeface="Gulim" charset="0"/>
                <a:ea typeface="Gulim" charset="0"/>
                <a:cs typeface="Gulim" charset="0"/>
              </a:rPr>
              <a:t>Needs Analysis”</a:t>
            </a:r>
          </a:p>
          <a:p>
            <a:r>
              <a:rPr lang="en-US" sz="2000" dirty="0" smtClean="0">
                <a:latin typeface="Gulim" charset="0"/>
                <a:ea typeface="Gulim" charset="0"/>
                <a:cs typeface="Gulim" charset="0"/>
              </a:rPr>
              <a:t>If there is no perception of differentiation or derived value, price will matter.</a:t>
            </a:r>
          </a:p>
          <a:p>
            <a:r>
              <a:rPr lang="en-US" sz="2000" dirty="0" smtClean="0">
                <a:latin typeface="Gulim" charset="0"/>
                <a:ea typeface="Gulim" charset="0"/>
                <a:cs typeface="Gulim" charset="0"/>
              </a:rPr>
              <a:t>Pricing Architecture &amp; Predictability – not the lowest cost – can be a differentiator. </a:t>
            </a:r>
          </a:p>
          <a:p>
            <a:r>
              <a:rPr lang="en-US" sz="2000" dirty="0" smtClean="0">
                <a:latin typeface="Gulim" charset="0"/>
                <a:ea typeface="Gulim" charset="0"/>
                <a:cs typeface="Gulim" charset="0"/>
              </a:rPr>
              <a:t>The Three E’s remain critical</a:t>
            </a:r>
            <a:endParaRPr lang="en-US" sz="1600" dirty="0">
              <a:latin typeface="Gulim" charset="0"/>
              <a:ea typeface="Gulim" charset="0"/>
              <a:cs typeface="Gulim" charset="0"/>
            </a:endParaRPr>
          </a:p>
          <a:p>
            <a:r>
              <a:rPr lang="en-US" sz="2000" b="1" dirty="0" smtClean="0">
                <a:solidFill>
                  <a:srgbClr val="4F81BD"/>
                </a:solidFill>
                <a:latin typeface="Gulim" charset="0"/>
                <a:ea typeface="Gulim" charset="0"/>
                <a:cs typeface="Gulim" charset="0"/>
              </a:rPr>
              <a:t>Experience</a:t>
            </a:r>
          </a:p>
          <a:p>
            <a:pPr lvl="1"/>
            <a:r>
              <a:rPr lang="en-US" sz="1600" dirty="0" smtClean="0">
                <a:latin typeface="Gulim" charset="0"/>
                <a:ea typeface="Gulim" charset="0"/>
                <a:cs typeface="Gulim" charset="0"/>
              </a:rPr>
              <a:t>Do you have experience in similar matters?</a:t>
            </a:r>
          </a:p>
          <a:p>
            <a:pPr lvl="1"/>
            <a:r>
              <a:rPr lang="en-US" sz="1600" dirty="0" smtClean="0">
                <a:latin typeface="Gulim" charset="0"/>
                <a:ea typeface="Gulim" charset="0"/>
                <a:cs typeface="Gulim" charset="0"/>
              </a:rPr>
              <a:t>Will your experience help you see problems early?</a:t>
            </a:r>
          </a:p>
          <a:p>
            <a:pPr lvl="1"/>
            <a:r>
              <a:rPr lang="en-US" sz="1600" dirty="0" smtClean="0">
                <a:latin typeface="Gulim" charset="0"/>
                <a:ea typeface="Gulim" charset="0"/>
                <a:cs typeface="Gulim" charset="0"/>
              </a:rPr>
              <a:t>Does your experience translate to budget predictability?</a:t>
            </a:r>
          </a:p>
          <a:p>
            <a:r>
              <a:rPr lang="en-US" sz="2000" b="1" dirty="0" smtClean="0">
                <a:solidFill>
                  <a:schemeClr val="accent1"/>
                </a:solidFill>
                <a:latin typeface="Gulim" charset="0"/>
                <a:ea typeface="Gulim" charset="0"/>
                <a:cs typeface="Gulim" charset="0"/>
              </a:rPr>
              <a:t>Efficiency</a:t>
            </a:r>
          </a:p>
          <a:p>
            <a:pPr lvl="1"/>
            <a:r>
              <a:rPr lang="en-US" sz="1600" dirty="0" smtClean="0">
                <a:latin typeface="Gulim" charset="0"/>
                <a:ea typeface="Gulim" charset="0"/>
                <a:cs typeface="Gulim" charset="0"/>
              </a:rPr>
              <a:t>Does your experience in similar matters result in greater efficiencies?</a:t>
            </a:r>
          </a:p>
          <a:p>
            <a:pPr lvl="1"/>
            <a:r>
              <a:rPr lang="en-US" sz="1600" dirty="0" smtClean="0">
                <a:latin typeface="Gulim" charset="0"/>
                <a:ea typeface="Gulim" charset="0"/>
                <a:cs typeface="Gulim" charset="0"/>
              </a:rPr>
              <a:t>Are you making efficient use of your best resources?</a:t>
            </a:r>
          </a:p>
          <a:p>
            <a:pPr lvl="1"/>
            <a:r>
              <a:rPr lang="en-US" sz="1600" dirty="0" smtClean="0">
                <a:latin typeface="Gulim" charset="0"/>
                <a:ea typeface="Gulim" charset="0"/>
                <a:cs typeface="Gulim" charset="0"/>
              </a:rPr>
              <a:t>Are you investing in process improvement?</a:t>
            </a:r>
          </a:p>
          <a:p>
            <a:pPr lvl="1"/>
            <a:r>
              <a:rPr lang="en-US" sz="1600" dirty="0" smtClean="0">
                <a:latin typeface="Gulim" charset="0"/>
                <a:ea typeface="Gulim" charset="0"/>
                <a:cs typeface="Gulim" charset="0"/>
              </a:rPr>
              <a:t>How are you measuring &amp; tracking efficiency?</a:t>
            </a:r>
          </a:p>
          <a:p>
            <a:r>
              <a:rPr lang="en-US" sz="2000" b="1" dirty="0" smtClean="0">
                <a:solidFill>
                  <a:srgbClr val="4F81BD"/>
                </a:solidFill>
                <a:latin typeface="Gulim" charset="0"/>
                <a:ea typeface="Gulim" charset="0"/>
                <a:cs typeface="Gulim" charset="0"/>
              </a:rPr>
              <a:t>Effectiveness</a:t>
            </a:r>
          </a:p>
          <a:p>
            <a:pPr lvl="1"/>
            <a:r>
              <a:rPr lang="en-US" sz="1600" dirty="0" smtClean="0">
                <a:latin typeface="Gulim" charset="0"/>
                <a:ea typeface="Gulim" charset="0"/>
                <a:cs typeface="Gulim" charset="0"/>
              </a:rPr>
              <a:t>Results and quality of the work product</a:t>
            </a:r>
            <a:r>
              <a:rPr lang="en-US" sz="1600" dirty="0">
                <a:latin typeface="Gulim" charset="0"/>
                <a:ea typeface="Gulim" charset="0"/>
                <a:cs typeface="Gulim" charset="0"/>
              </a:rPr>
              <a:t>.</a:t>
            </a:r>
            <a:endParaRPr lang="en-US" sz="1600" dirty="0" smtClean="0">
              <a:latin typeface="Gulim" charset="0"/>
              <a:ea typeface="Gulim" charset="0"/>
              <a:cs typeface="Gulim" charset="0"/>
            </a:endParaRPr>
          </a:p>
          <a:p>
            <a:pPr lvl="1"/>
            <a:endParaRPr lang="en-US" sz="1600" dirty="0" smtClean="0">
              <a:latin typeface="Gulim" charset="0"/>
              <a:ea typeface="Gulim" charset="0"/>
              <a:cs typeface="Gulim" charset="0"/>
            </a:endParaRPr>
          </a:p>
          <a:p>
            <a:pPr lvl="1"/>
            <a:endParaRPr lang="en-US" sz="1600" dirty="0" smtClean="0">
              <a:latin typeface="Gulim" charset="0"/>
              <a:ea typeface="Gulim" charset="0"/>
              <a:cs typeface="Gulim" charset="0"/>
            </a:endParaRPr>
          </a:p>
        </p:txBody>
      </p:sp>
    </p:spTree>
    <p:extLst>
      <p:ext uri="{BB962C8B-B14F-4D97-AF65-F5344CB8AC3E}">
        <p14:creationId xmlns:p14="http://schemas.microsoft.com/office/powerpoint/2010/main" val="17446095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algn="ctr"/>
            <a:r>
              <a:rPr lang="en-US" dirty="0" smtClean="0"/>
              <a:t>It’s no longer the big that eat the small.</a:t>
            </a:r>
            <a:br>
              <a:rPr lang="en-US" dirty="0" smtClean="0"/>
            </a:br>
            <a:r>
              <a:rPr lang="en-US" dirty="0"/>
              <a:t/>
            </a:r>
            <a:br>
              <a:rPr lang="en-US" dirty="0"/>
            </a:br>
            <a:r>
              <a:rPr lang="en-US" dirty="0" smtClean="0"/>
              <a:t/>
            </a:r>
            <a:br>
              <a:rPr lang="en-US" dirty="0" smtClean="0"/>
            </a:br>
            <a:r>
              <a:rPr lang="en-US" dirty="0" smtClean="0"/>
              <a:t>It’s the fast that eat the slow.</a:t>
            </a:r>
            <a:endParaRPr lang="en-US" dirty="0"/>
          </a:p>
        </p:txBody>
      </p:sp>
      <p:sp>
        <p:nvSpPr>
          <p:cNvPr id="4" name="Slide Number Placeholder 3"/>
          <p:cNvSpPr>
            <a:spLocks noGrp="1"/>
          </p:cNvSpPr>
          <p:nvPr>
            <p:ph type="sldNum" sz="quarter" idx="4294967295"/>
          </p:nvPr>
        </p:nvSpPr>
        <p:spPr>
          <a:xfrm>
            <a:off x="8655050" y="6318250"/>
            <a:ext cx="488950" cy="365125"/>
          </a:xfrm>
        </p:spPr>
        <p:txBody>
          <a:bodyPr/>
          <a:lstStyle/>
          <a:p>
            <a:fld id="{C3C3236D-FB65-584A-8227-5A449D06E62A}" type="slidenum">
              <a:rPr lang="en-US" smtClean="0"/>
              <a:pPr/>
              <a:t>44</a:t>
            </a:fld>
            <a:endParaRPr lang="en-US" dirty="0"/>
          </a:p>
        </p:txBody>
      </p:sp>
    </p:spTree>
    <p:extLst>
      <p:ext uri="{BB962C8B-B14F-4D97-AF65-F5344CB8AC3E}">
        <p14:creationId xmlns:p14="http://schemas.microsoft.com/office/powerpoint/2010/main" val="142845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3C3236D-FB65-584A-8227-5A449D06E62A}" type="slidenum">
              <a:rPr lang="en-US" smtClean="0"/>
              <a:pPr/>
              <a:t>45</a:t>
            </a:fld>
            <a:endParaRPr lang="en-US" dirty="0"/>
          </a:p>
        </p:txBody>
      </p:sp>
    </p:spTree>
    <p:extLst>
      <p:ext uri="{BB962C8B-B14F-4D97-AF65-F5344CB8AC3E}">
        <p14:creationId xmlns:p14="http://schemas.microsoft.com/office/powerpoint/2010/main" val="1738358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740"/>
            <a:ext cx="8255255" cy="637338"/>
          </a:xfrm>
        </p:spPr>
        <p:txBody>
          <a:bodyPr>
            <a:normAutofit/>
          </a:bodyPr>
          <a:lstStyle/>
          <a:p>
            <a:r>
              <a:rPr lang="en-US" sz="2800" dirty="0" smtClean="0">
                <a:latin typeface="Franklin Gothic Medium" charset="0"/>
                <a:ea typeface="Franklin Gothic Medium" charset="0"/>
                <a:cs typeface="Franklin Gothic Medium" charset="0"/>
              </a:rPr>
              <a:t>Revenue / RPL-PPEP Rank Disparity Metric</a:t>
            </a:r>
            <a:endParaRPr lang="en-US" sz="2800" dirty="0">
              <a:latin typeface="Franklin Gothic Medium" charset="0"/>
              <a:ea typeface="Franklin Gothic Medium" charset="0"/>
              <a:cs typeface="Franklin Gothic Medium" charset="0"/>
            </a:endParaRPr>
          </a:p>
        </p:txBody>
      </p:sp>
      <p:sp>
        <p:nvSpPr>
          <p:cNvPr id="3" name="Content Placeholder 2"/>
          <p:cNvSpPr>
            <a:spLocks noGrp="1"/>
          </p:cNvSpPr>
          <p:nvPr>
            <p:ph idx="1"/>
          </p:nvPr>
        </p:nvSpPr>
        <p:spPr>
          <a:xfrm>
            <a:off x="457200" y="1058780"/>
            <a:ext cx="8229600" cy="5067384"/>
          </a:xfrm>
        </p:spPr>
        <p:txBody>
          <a:bodyPr/>
          <a:lstStyle/>
          <a:p>
            <a:r>
              <a:rPr lang="en-US" dirty="0" smtClean="0">
                <a:latin typeface="Gulim" charset="0"/>
                <a:ea typeface="Gulim" charset="0"/>
                <a:cs typeface="Gulim" charset="0"/>
              </a:rPr>
              <a:t>Disparity Score = (Revenue Rank – RPL Rank) + (Revenue Rank – PPEP Rank)</a:t>
            </a:r>
          </a:p>
          <a:p>
            <a:r>
              <a:rPr lang="en-US" dirty="0" smtClean="0">
                <a:latin typeface="Gulim" charset="0"/>
                <a:ea typeface="Gulim" charset="0"/>
                <a:cs typeface="Gulim" charset="0"/>
              </a:rPr>
              <a:t>Bottom 20 Firms</a:t>
            </a:r>
          </a:p>
          <a:p>
            <a:pPr lvl="1"/>
            <a:r>
              <a:rPr lang="en-US" dirty="0" smtClean="0">
                <a:latin typeface="Gulim" charset="0"/>
                <a:ea typeface="Gulim" charset="0"/>
                <a:cs typeface="Gulim" charset="0"/>
              </a:rPr>
              <a:t>Average score:  -180.9</a:t>
            </a:r>
          </a:p>
          <a:p>
            <a:pPr lvl="1"/>
            <a:r>
              <a:rPr lang="en-US" dirty="0" smtClean="0">
                <a:latin typeface="Gulim" charset="0"/>
                <a:ea typeface="Gulim" charset="0"/>
                <a:cs typeface="Gulim" charset="0"/>
              </a:rPr>
              <a:t>Average Am Law Rank: 49</a:t>
            </a:r>
          </a:p>
          <a:p>
            <a:pPr lvl="1"/>
            <a:r>
              <a:rPr lang="en-US" dirty="0" smtClean="0">
                <a:latin typeface="Gulim" charset="0"/>
                <a:ea typeface="Gulim" charset="0"/>
                <a:cs typeface="Gulim" charset="0"/>
              </a:rPr>
              <a:t>Average Firm Size:  1652</a:t>
            </a:r>
          </a:p>
          <a:p>
            <a:r>
              <a:rPr lang="en-US" dirty="0" smtClean="0">
                <a:latin typeface="Gulim" charset="0"/>
                <a:ea typeface="Gulim" charset="0"/>
                <a:cs typeface="Gulim" charset="0"/>
              </a:rPr>
              <a:t>Top 20 Firms</a:t>
            </a:r>
          </a:p>
          <a:p>
            <a:pPr lvl="1"/>
            <a:r>
              <a:rPr lang="en-US" dirty="0" smtClean="0">
                <a:latin typeface="Gulim" charset="0"/>
                <a:ea typeface="Gulim" charset="0"/>
                <a:cs typeface="Gulim" charset="0"/>
              </a:rPr>
              <a:t>Average score:  182.2</a:t>
            </a:r>
          </a:p>
          <a:p>
            <a:pPr lvl="1"/>
            <a:r>
              <a:rPr lang="en-US" dirty="0" smtClean="0">
                <a:latin typeface="Gulim" charset="0"/>
                <a:ea typeface="Gulim" charset="0"/>
                <a:cs typeface="Gulim" charset="0"/>
              </a:rPr>
              <a:t>Average Am Law Rank:  157</a:t>
            </a:r>
          </a:p>
          <a:p>
            <a:pPr lvl="1"/>
            <a:r>
              <a:rPr lang="en-US" dirty="0" smtClean="0">
                <a:latin typeface="Gulim" charset="0"/>
                <a:ea typeface="Gulim" charset="0"/>
                <a:cs typeface="Gulim" charset="0"/>
              </a:rPr>
              <a:t>Average Firm Size:  183</a:t>
            </a:r>
            <a:endParaRPr lang="en-US" dirty="0">
              <a:latin typeface="Gulim" charset="0"/>
              <a:ea typeface="Gulim" charset="0"/>
              <a:cs typeface="Gulim" charset="0"/>
            </a:endParaRPr>
          </a:p>
        </p:txBody>
      </p:sp>
      <p:sp>
        <p:nvSpPr>
          <p:cNvPr id="4" name="Slide Number Placeholder 3"/>
          <p:cNvSpPr>
            <a:spLocks noGrp="1"/>
          </p:cNvSpPr>
          <p:nvPr>
            <p:ph type="sldNum" sz="quarter" idx="12"/>
          </p:nvPr>
        </p:nvSpPr>
        <p:spPr/>
        <p:txBody>
          <a:bodyPr/>
          <a:lstStyle/>
          <a:p>
            <a:fld id="{C3C3236D-FB65-584A-8227-5A449D06E62A}" type="slidenum">
              <a:rPr lang="en-US" smtClean="0"/>
              <a:pPr/>
              <a:t>5</a:t>
            </a:fld>
            <a:endParaRPr lang="en-US" dirty="0"/>
          </a:p>
        </p:txBody>
      </p:sp>
    </p:spTree>
    <p:extLst>
      <p:ext uri="{BB962C8B-B14F-4D97-AF65-F5344CB8AC3E}">
        <p14:creationId xmlns:p14="http://schemas.microsoft.com/office/powerpoint/2010/main" val="155742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474" y="229740"/>
            <a:ext cx="8374918" cy="466946"/>
          </a:xfrm>
        </p:spPr>
        <p:txBody>
          <a:bodyPr>
            <a:noAutofit/>
          </a:bodyPr>
          <a:lstStyle/>
          <a:p>
            <a:r>
              <a:rPr lang="en-US" sz="2400" dirty="0" smtClean="0">
                <a:latin typeface="Franklin Gothic Medium" charset="0"/>
                <a:ea typeface="Franklin Gothic Medium" charset="0"/>
                <a:cs typeface="Franklin Gothic Medium" charset="0"/>
              </a:rPr>
              <a:t>Am Law 200 Revenue, 2003 - Present</a:t>
            </a:r>
            <a:endParaRPr lang="en-US" sz="2400" dirty="0">
              <a:latin typeface="Franklin Gothic Medium" charset="0"/>
              <a:ea typeface="Franklin Gothic Medium" charset="0"/>
              <a:cs typeface="Franklin Gothic Medium" charset="0"/>
            </a:endParaRPr>
          </a:p>
        </p:txBody>
      </p:sp>
      <p:sp>
        <p:nvSpPr>
          <p:cNvPr id="4" name="Slide Number Placeholder 3"/>
          <p:cNvSpPr>
            <a:spLocks noGrp="1"/>
          </p:cNvSpPr>
          <p:nvPr>
            <p:ph type="sldNum" sz="quarter" idx="12"/>
          </p:nvPr>
        </p:nvSpPr>
        <p:spPr/>
        <p:txBody>
          <a:bodyPr/>
          <a:lstStyle/>
          <a:p>
            <a:fld id="{C3C3236D-FB65-584A-8227-5A449D06E62A}" type="slidenum">
              <a:rPr lang="en-US" smtClean="0"/>
              <a:pPr/>
              <a:t>6</a:t>
            </a:fld>
            <a:endParaRPr lang="en-US" dirty="0"/>
          </a:p>
        </p:txBody>
      </p:sp>
      <p:graphicFrame>
        <p:nvGraphicFramePr>
          <p:cNvPr id="7" name="Chart 6"/>
          <p:cNvGraphicFramePr>
            <a:graphicFrameLocks/>
          </p:cNvGraphicFramePr>
          <p:nvPr>
            <p:extLst/>
          </p:nvPr>
        </p:nvGraphicFramePr>
        <p:xfrm>
          <a:off x="399473" y="987425"/>
          <a:ext cx="8374919" cy="459522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958032" y="5925979"/>
            <a:ext cx="5257800" cy="246221"/>
          </a:xfrm>
          <a:prstGeom prst="rect">
            <a:avLst/>
          </a:prstGeom>
          <a:noFill/>
        </p:spPr>
        <p:txBody>
          <a:bodyPr wrap="square" rtlCol="0">
            <a:spAutoFit/>
          </a:bodyPr>
          <a:lstStyle/>
          <a:p>
            <a:r>
              <a:rPr lang="en-US" sz="1000" i="1" dirty="0" smtClean="0">
                <a:solidFill>
                  <a:schemeClr val="bg2">
                    <a:lumMod val="25000"/>
                  </a:schemeClr>
                </a:solidFill>
              </a:rPr>
              <a:t>Sources:  </a:t>
            </a:r>
            <a:r>
              <a:rPr lang="en-US" sz="1000" i="1" smtClean="0">
                <a:solidFill>
                  <a:schemeClr val="bg2">
                    <a:lumMod val="25000"/>
                  </a:schemeClr>
                </a:solidFill>
              </a:rPr>
              <a:t>Copyright 2003-2015</a:t>
            </a:r>
            <a:r>
              <a:rPr lang="en-US" sz="1000" i="1" dirty="0" smtClean="0">
                <a:solidFill>
                  <a:schemeClr val="bg2">
                    <a:lumMod val="25000"/>
                  </a:schemeClr>
                </a:solidFill>
              </a:rPr>
              <a:t>, </a:t>
            </a:r>
            <a:r>
              <a:rPr lang="en-US" sz="1000" i="1" smtClean="0">
                <a:solidFill>
                  <a:schemeClr val="bg2">
                    <a:lumMod val="25000"/>
                  </a:schemeClr>
                </a:solidFill>
              </a:rPr>
              <a:t>Deductive Intelligence Group, LLC and American Lawyer Media, Inc.</a:t>
            </a:r>
            <a:endParaRPr lang="en-US" sz="1000" i="1">
              <a:solidFill>
                <a:schemeClr val="bg2">
                  <a:lumMod val="25000"/>
                </a:schemeClr>
              </a:solidFill>
            </a:endParaRPr>
          </a:p>
        </p:txBody>
      </p:sp>
    </p:spTree>
    <p:extLst>
      <p:ext uri="{BB962C8B-B14F-4D97-AF65-F5344CB8AC3E}">
        <p14:creationId xmlns:p14="http://schemas.microsoft.com/office/powerpoint/2010/main" val="1260663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474" y="229740"/>
            <a:ext cx="8374918" cy="493274"/>
          </a:xfrm>
        </p:spPr>
        <p:txBody>
          <a:bodyPr>
            <a:normAutofit/>
          </a:bodyPr>
          <a:lstStyle/>
          <a:p>
            <a:r>
              <a:rPr lang="en-US" sz="2800" dirty="0" smtClean="0">
                <a:latin typeface="Franklin Gothic Medium" charset="0"/>
                <a:ea typeface="Franklin Gothic Medium" charset="0"/>
                <a:cs typeface="Franklin Gothic Medium" charset="0"/>
              </a:rPr>
              <a:t>The Numbers:  Am Law 200 Comparison </a:t>
            </a:r>
            <a:endParaRPr lang="en-US" sz="2800" dirty="0">
              <a:latin typeface="Franklin Gothic Medium" charset="0"/>
              <a:ea typeface="Franklin Gothic Medium" charset="0"/>
              <a:cs typeface="Franklin Gothic Medium"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54943392"/>
              </p:ext>
            </p:extLst>
          </p:nvPr>
        </p:nvGraphicFramePr>
        <p:xfrm>
          <a:off x="399474" y="879425"/>
          <a:ext cx="8374918" cy="512362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C3C3236D-FB65-584A-8227-5A449D06E62A}" type="slidenum">
              <a:rPr lang="en-US" smtClean="0"/>
              <a:pPr/>
              <a:t>7</a:t>
            </a:fld>
            <a:endParaRPr lang="en-US" dirty="0"/>
          </a:p>
        </p:txBody>
      </p:sp>
      <p:sp>
        <p:nvSpPr>
          <p:cNvPr id="6" name="TextBox 5"/>
          <p:cNvSpPr txBox="1"/>
          <p:nvPr/>
        </p:nvSpPr>
        <p:spPr>
          <a:xfrm>
            <a:off x="1735642" y="5910289"/>
            <a:ext cx="6153150" cy="246221"/>
          </a:xfrm>
          <a:prstGeom prst="rect">
            <a:avLst/>
          </a:prstGeom>
          <a:noFill/>
        </p:spPr>
        <p:txBody>
          <a:bodyPr wrap="square" rtlCol="0">
            <a:spAutoFit/>
          </a:bodyPr>
          <a:lstStyle/>
          <a:p>
            <a:r>
              <a:rPr lang="en-US" sz="1000" i="1" dirty="0" smtClean="0">
                <a:solidFill>
                  <a:schemeClr val="bg2">
                    <a:lumMod val="25000"/>
                  </a:schemeClr>
                </a:solidFill>
              </a:rPr>
              <a:t>Sources:  Copyright 2003-2015, Deductive Intelligence Group, LLC, American Lawyer Media, Inc., &amp; Statista.com </a:t>
            </a:r>
            <a:endParaRPr lang="en-US" sz="1000" i="1" dirty="0">
              <a:solidFill>
                <a:schemeClr val="bg2">
                  <a:lumMod val="25000"/>
                </a:schemeClr>
              </a:solidFill>
            </a:endParaRPr>
          </a:p>
        </p:txBody>
      </p:sp>
    </p:spTree>
    <p:extLst>
      <p:ext uri="{BB962C8B-B14F-4D97-AF65-F5344CB8AC3E}">
        <p14:creationId xmlns:p14="http://schemas.microsoft.com/office/powerpoint/2010/main" val="90440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dissolve">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graphicEl>
                                              <a:chart seriesIdx="0" categoryIdx="0" bldStep="ptInSeries"/>
                                            </p:graphicEl>
                                          </p:spTgt>
                                        </p:tgtEl>
                                        <p:attrNameLst>
                                          <p:attrName>style.visibility</p:attrName>
                                        </p:attrNameLst>
                                      </p:cBhvr>
                                      <p:to>
                                        <p:strVal val="visible"/>
                                      </p:to>
                                    </p:set>
                                    <p:animEffect transition="in" filter="dissolve">
                                      <p:cBhvr>
                                        <p:cTn id="12" dur="500"/>
                                        <p:tgtEl>
                                          <p:spTgt spid="5">
                                            <p:graphicEl>
                                              <a:chart seriesIdx="0" categoryIdx="0" bldStep="ptIn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graphicEl>
                                              <a:chart seriesIdx="0" categoryIdx="1" bldStep="ptInSeries"/>
                                            </p:graphicEl>
                                          </p:spTgt>
                                        </p:tgtEl>
                                        <p:attrNameLst>
                                          <p:attrName>style.visibility</p:attrName>
                                        </p:attrNameLst>
                                      </p:cBhvr>
                                      <p:to>
                                        <p:strVal val="visible"/>
                                      </p:to>
                                    </p:set>
                                    <p:animEffect transition="in" filter="dissolve">
                                      <p:cBhvr>
                                        <p:cTn id="17" dur="500"/>
                                        <p:tgtEl>
                                          <p:spTgt spid="5">
                                            <p:graphicEl>
                                              <a:chart seriesIdx="0" categoryIdx="1" bldStep="ptIn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graphicEl>
                                              <a:chart seriesIdx="0" categoryIdx="2" bldStep="ptInSeries"/>
                                            </p:graphicEl>
                                          </p:spTgt>
                                        </p:tgtEl>
                                        <p:attrNameLst>
                                          <p:attrName>style.visibility</p:attrName>
                                        </p:attrNameLst>
                                      </p:cBhvr>
                                      <p:to>
                                        <p:strVal val="visible"/>
                                      </p:to>
                                    </p:set>
                                    <p:animEffect transition="in" filter="dissolve">
                                      <p:cBhvr>
                                        <p:cTn id="22" dur="500"/>
                                        <p:tgtEl>
                                          <p:spTgt spid="5">
                                            <p:graphicEl>
                                              <a:chart seriesIdx="0" categoryIdx="2" bldStep="ptIn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graphicEl>
                                              <a:chart seriesIdx="0" categoryIdx="3" bldStep="ptInSeries"/>
                                            </p:graphicEl>
                                          </p:spTgt>
                                        </p:tgtEl>
                                        <p:attrNameLst>
                                          <p:attrName>style.visibility</p:attrName>
                                        </p:attrNameLst>
                                      </p:cBhvr>
                                      <p:to>
                                        <p:strVal val="visible"/>
                                      </p:to>
                                    </p:set>
                                    <p:animEffect transition="in" filter="dissolve">
                                      <p:cBhvr>
                                        <p:cTn id="27" dur="500"/>
                                        <p:tgtEl>
                                          <p:spTgt spid="5">
                                            <p:graphicEl>
                                              <a:chart seriesIdx="0" categoryIdx="3" bldStep="ptIn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graphicEl>
                                              <a:chart seriesIdx="0" categoryIdx="4" bldStep="ptInSeries"/>
                                            </p:graphicEl>
                                          </p:spTgt>
                                        </p:tgtEl>
                                        <p:attrNameLst>
                                          <p:attrName>style.visibility</p:attrName>
                                        </p:attrNameLst>
                                      </p:cBhvr>
                                      <p:to>
                                        <p:strVal val="visible"/>
                                      </p:to>
                                    </p:set>
                                    <p:animEffect transition="in" filter="dissolve">
                                      <p:cBhvr>
                                        <p:cTn id="32" dur="500"/>
                                        <p:tgtEl>
                                          <p:spTgt spid="5">
                                            <p:graphicEl>
                                              <a:chart seriesIdx="0" categoryIdx="4"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El"/>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919" y="811045"/>
            <a:ext cx="8308226" cy="818974"/>
          </a:xfrm>
        </p:spPr>
        <p:txBody>
          <a:bodyPr/>
          <a:lstStyle/>
          <a:p>
            <a:pPr algn="ctr"/>
            <a:r>
              <a:rPr lang="en-US" smtClean="0">
                <a:latin typeface="Gulim" charset="0"/>
                <a:ea typeface="Gulim" charset="0"/>
                <a:cs typeface="Gulim" charset="0"/>
              </a:rPr>
              <a:t>Benchmarking</a:t>
            </a:r>
            <a:endParaRPr lang="en-US">
              <a:latin typeface="Gulim" charset="0"/>
              <a:ea typeface="Gulim" charset="0"/>
              <a:cs typeface="Gulim" charset="0"/>
            </a:endParaRPr>
          </a:p>
        </p:txBody>
      </p:sp>
      <p:pic>
        <p:nvPicPr>
          <p:cNvPr id="3" name="Picture 2"/>
          <p:cNvPicPr>
            <a:picLocks noChangeAspect="1"/>
          </p:cNvPicPr>
          <p:nvPr/>
        </p:nvPicPr>
        <p:blipFill>
          <a:blip r:embed="rId2"/>
          <a:stretch>
            <a:fillRect/>
          </a:stretch>
        </p:blipFill>
        <p:spPr>
          <a:xfrm>
            <a:off x="1397854" y="1497222"/>
            <a:ext cx="6364356" cy="4404318"/>
          </a:xfrm>
          <a:prstGeom prst="rect">
            <a:avLst/>
          </a:prstGeom>
        </p:spPr>
      </p:pic>
    </p:spTree>
    <p:extLst>
      <p:ext uri="{BB962C8B-B14F-4D97-AF65-F5344CB8AC3E}">
        <p14:creationId xmlns:p14="http://schemas.microsoft.com/office/powerpoint/2010/main" val="99420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474" y="229740"/>
            <a:ext cx="8374918" cy="470684"/>
          </a:xfrm>
        </p:spPr>
        <p:txBody>
          <a:bodyPr>
            <a:noAutofit/>
          </a:bodyPr>
          <a:lstStyle/>
          <a:p>
            <a:r>
              <a:rPr lang="en-US" sz="3200" dirty="0" smtClean="0"/>
              <a:t>Benchmarking – Corporate Legal Departments</a:t>
            </a:r>
            <a:endParaRPr lang="en-US" sz="3200" dirty="0"/>
          </a:p>
        </p:txBody>
      </p:sp>
      <p:sp>
        <p:nvSpPr>
          <p:cNvPr id="4" name="Slide Number Placeholder 3"/>
          <p:cNvSpPr>
            <a:spLocks noGrp="1"/>
          </p:cNvSpPr>
          <p:nvPr>
            <p:ph type="sldNum" sz="quarter" idx="12"/>
          </p:nvPr>
        </p:nvSpPr>
        <p:spPr/>
        <p:txBody>
          <a:bodyPr/>
          <a:lstStyle/>
          <a:p>
            <a:fld id="{C3C3236D-FB65-584A-8227-5A449D06E62A}" type="slidenum">
              <a:rPr lang="en-US" smtClean="0"/>
              <a:pPr/>
              <a:t>9</a:t>
            </a:fld>
            <a:endParaRPr lang="en-US" dirty="0"/>
          </a:p>
        </p:txBody>
      </p:sp>
      <p:pic>
        <p:nvPicPr>
          <p:cNvPr id="9" name="Picture 8"/>
          <p:cNvPicPr>
            <a:picLocks noChangeAspect="1"/>
          </p:cNvPicPr>
          <p:nvPr/>
        </p:nvPicPr>
        <p:blipFill>
          <a:blip r:embed="rId2"/>
          <a:stretch>
            <a:fillRect/>
          </a:stretch>
        </p:blipFill>
        <p:spPr>
          <a:xfrm>
            <a:off x="99600" y="952500"/>
            <a:ext cx="8992402" cy="4849306"/>
          </a:xfrm>
          <a:prstGeom prst="rect">
            <a:avLst/>
          </a:prstGeom>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2108559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81C6"/>
      </a:dk1>
      <a:lt1>
        <a:sysClr val="window" lastClr="FFFFFF"/>
      </a:lt1>
      <a:dk2>
        <a:srgbClr val="474747"/>
      </a:dk2>
      <a:lt2>
        <a:srgbClr val="FFFFFF"/>
      </a:lt2>
      <a:accent1>
        <a:srgbClr val="0081C6"/>
      </a:accent1>
      <a:accent2>
        <a:srgbClr val="7AC143"/>
      </a:accent2>
      <a:accent3>
        <a:srgbClr val="EF3E42"/>
      </a:accent3>
      <a:accent4>
        <a:srgbClr val="FFD100"/>
      </a:accent4>
      <a:accent5>
        <a:srgbClr val="061844"/>
      </a:accent5>
      <a:accent6>
        <a:srgbClr val="80A7A5"/>
      </a:accent6>
      <a:hlink>
        <a:srgbClr val="474747"/>
      </a:hlink>
      <a:folHlink>
        <a:srgbClr val="4747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ELMSolutions-Powerpoint-Template.potx [Read-Only]" id="{EB41A95E-C83B-4A40-92AA-92C1BF67D93F}" vid="{8931C633-8A19-41AC-8F36-6BA8386F4F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Other_x0020_Actions xmlns="bae1abb2-4189-453c-a5c7-30b86396192a">
      <Value>None</Value>
    </Other_x0020_Actions>
    <Delete_x0020_After xmlns="bae1abb2-4189-453c-a5c7-30b86396192a">1 year</Delete_x0020_After>
    <Archive_x0020_After xmlns="bae1abb2-4189-453c-a5c7-30b86396192a">1 year</Archive_x0020_Afte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C1CA9E75FAB748A6963E95DEFAD643" ma:contentTypeVersion="3" ma:contentTypeDescription="Create a new document." ma:contentTypeScope="" ma:versionID="8fccdf3f55c8a3360faf752b2b7033bc">
  <xsd:schema xmlns:xsd="http://www.w3.org/2001/XMLSchema" xmlns:p="http://schemas.microsoft.com/office/2006/metadata/properties" xmlns:ns2="bae1abb2-4189-453c-a5c7-30b86396192a" targetNamespace="http://schemas.microsoft.com/office/2006/metadata/properties" ma:root="true" ma:fieldsID="add6ce5759cb810aa9dc61473b84d2b2" ns2:_="">
    <xsd:import namespace="bae1abb2-4189-453c-a5c7-30b86396192a"/>
    <xsd:element name="properties">
      <xsd:complexType>
        <xsd:sequence>
          <xsd:element name="documentManagement">
            <xsd:complexType>
              <xsd:all>
                <xsd:element ref="ns2:Archive_x0020_After"/>
                <xsd:element ref="ns2:Delete_x0020_After"/>
                <xsd:element ref="ns2:Other_x0020_Actions" minOccurs="0"/>
              </xsd:all>
            </xsd:complexType>
          </xsd:element>
        </xsd:sequence>
      </xsd:complexType>
    </xsd:element>
  </xsd:schema>
  <xsd:schema xmlns:xsd="http://www.w3.org/2001/XMLSchema" xmlns:dms="http://schemas.microsoft.com/office/2006/documentManagement/types" targetNamespace="bae1abb2-4189-453c-a5c7-30b86396192a" elementFormDefault="qualified">
    <xsd:import namespace="http://schemas.microsoft.com/office/2006/documentManagement/types"/>
    <xsd:element name="Archive_x0020_After" ma:index="8" ma:displayName="Archive After" ma:default="1 year" ma:format="Dropdown" ma:internalName="Archive_x0020_After">
      <xsd:simpleType>
        <xsd:restriction base="dms:Choice">
          <xsd:enumeration value="1 year"/>
          <xsd:enumeration value="3 years"/>
          <xsd:enumeration value="5 years"/>
          <xsd:enumeration value="6 years"/>
          <xsd:enumeration value="7 years"/>
          <xsd:enumeration value="Do not archive"/>
        </xsd:restriction>
      </xsd:simpleType>
    </xsd:element>
    <xsd:element name="Delete_x0020_After" ma:index="9" ma:displayName="Delete After" ma:default="1 year" ma:format="Dropdown" ma:internalName="Delete_x0020_After">
      <xsd:simpleType>
        <xsd:restriction base="dms:Choice">
          <xsd:enumeration value="1 year"/>
          <xsd:enumeration value="3 years"/>
          <xsd:enumeration value="5 years"/>
          <xsd:enumeration value="6 years"/>
          <xsd:enumeration value="7 years"/>
          <xsd:enumeration value="Do not delete"/>
        </xsd:restriction>
      </xsd:simpleType>
    </xsd:element>
    <xsd:element name="Other_x0020_Actions" ma:index="10" nillable="true" ma:displayName="Other Actions" ma:default="None" ma:internalName="Other_x0020_Actions" ma:requiredMultiChoice="true">
      <xsd:complexType>
        <xsd:complexContent>
          <xsd:extension base="dms:MultiChoice">
            <xsd:sequence>
              <xsd:element name="Value" maxOccurs="unbounded" minOccurs="0" nillable="true">
                <xsd:simpleType>
                  <xsd:restriction base="dms:Choice">
                    <xsd:enumeration value="Confidential"/>
                    <xsd:enumeration value="Legal Hold"/>
                    <xsd:enumeration value="None"/>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55FFD42-7844-45A7-97A1-7DF79A4D8B58}">
  <ds:schemaRefs>
    <ds:schemaRef ds:uri="http://schemas.microsoft.com/sharepoint/v3/contenttype/forms"/>
  </ds:schemaRefs>
</ds:datastoreItem>
</file>

<file path=customXml/itemProps2.xml><?xml version="1.0" encoding="utf-8"?>
<ds:datastoreItem xmlns:ds="http://schemas.openxmlformats.org/officeDocument/2006/customXml" ds:itemID="{BA9D8D9F-EADA-4781-A788-EDD7887DFF23}">
  <ds:schemaRefs>
    <ds:schemaRef ds:uri="http://purl.org/dc/dcmitype/"/>
    <ds:schemaRef ds:uri="bae1abb2-4189-453c-a5c7-30b86396192a"/>
    <ds:schemaRef ds:uri="http://schemas.microsoft.com/office/2006/documentManagement/types"/>
    <ds:schemaRef ds:uri="http://purl.org/dc/elements/1.1/"/>
    <ds:schemaRef ds:uri="http://schemas.openxmlformats.org/package/2006/metadata/core-properties"/>
    <ds:schemaRef ds:uri="http://www.w3.org/XML/1998/namespace"/>
    <ds:schemaRef ds:uri="http://purl.org/dc/terms/"/>
    <ds:schemaRef ds:uri="http://schemas.microsoft.com/office/2006/metadata/properties"/>
  </ds:schemaRefs>
</ds:datastoreItem>
</file>

<file path=customXml/itemProps3.xml><?xml version="1.0" encoding="utf-8"?>
<ds:datastoreItem xmlns:ds="http://schemas.openxmlformats.org/officeDocument/2006/customXml" ds:itemID="{D2B139C9-96A6-4598-886F-51F0423E06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e1abb2-4189-453c-a5c7-30b86396192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WK ELM Solutions PPT Template Mar '15 (1)</Template>
  <TotalTime>2405</TotalTime>
  <Words>2076</Words>
  <Application>Microsoft Office PowerPoint</Application>
  <PresentationFormat>On-screen Show (4:3)</PresentationFormat>
  <Paragraphs>535</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Data and Analytics that In-House Counsel are Watching….  ….And How To Drive Revenue</vt:lpstr>
      <vt:lpstr>How did we get to this point?</vt:lpstr>
      <vt:lpstr>Revenue Disparity</vt:lpstr>
      <vt:lpstr>Am Law 200 Revenue Share</vt:lpstr>
      <vt:lpstr>Revenue / RPL-PPEP Rank Disparity Metric</vt:lpstr>
      <vt:lpstr>Am Law 200 Revenue, 2003 - Present</vt:lpstr>
      <vt:lpstr>The Numbers:  Am Law 200 Comparison </vt:lpstr>
      <vt:lpstr>Benchmarking</vt:lpstr>
      <vt:lpstr>Benchmarking – Corporate Legal Departments</vt:lpstr>
      <vt:lpstr>Benchmarking of Phase Execution Amongst Firms</vt:lpstr>
      <vt:lpstr>Rates vs. Region Litigation</vt:lpstr>
      <vt:lpstr>Rates vs. Region Non-Litigation  </vt:lpstr>
      <vt:lpstr>Metrics</vt:lpstr>
      <vt:lpstr>What Is Measured A Sampling of Metrics Management </vt:lpstr>
      <vt:lpstr>Dashboards</vt:lpstr>
      <vt:lpstr>Interactive Dashboards  Legal Department Metrics</vt:lpstr>
      <vt:lpstr>PowerPoint Presentation</vt:lpstr>
      <vt:lpstr>PowerPoint Presentation</vt:lpstr>
      <vt:lpstr>PowerPoint Presentation</vt:lpstr>
      <vt:lpstr>PowerPoint Presentation</vt:lpstr>
      <vt:lpstr>PowerPoint Presentation</vt:lpstr>
      <vt:lpstr>PowerPoint Presentation</vt:lpstr>
      <vt:lpstr>Promoted Timekeepers – Task Analysis </vt:lpstr>
      <vt:lpstr>Matter Level Reporting</vt:lpstr>
      <vt:lpstr>Analyses of Rachel Zane’s 2014 Billing Tendencies</vt:lpstr>
      <vt:lpstr>End of Matter Evaluations</vt:lpstr>
      <vt:lpstr>End of Matter Evaluations</vt:lpstr>
      <vt:lpstr>Sample Evaluation Criteria</vt:lpstr>
      <vt:lpstr>Law Firm Evaluations</vt:lpstr>
      <vt:lpstr>PowerPoint Presentation</vt:lpstr>
      <vt:lpstr>Three Types of BD Demand</vt:lpstr>
      <vt:lpstr>Modern Demand Creation</vt:lpstr>
      <vt:lpstr>….It’s Who Knows You</vt:lpstr>
      <vt:lpstr>Create Visibility</vt:lpstr>
      <vt:lpstr>…As Fast As Your Client’s World Is Changing?</vt:lpstr>
      <vt:lpstr>Complexity</vt:lpstr>
      <vt:lpstr>…And Justified By Logic</vt:lpstr>
      <vt:lpstr>Driving Buying Decisions</vt:lpstr>
      <vt:lpstr>Guiding The Pitch</vt:lpstr>
      <vt:lpstr>How Can Firms Leverage This Intelligence?</vt:lpstr>
      <vt:lpstr>Transforming the Business of Law The Corporate Mandate </vt:lpstr>
      <vt:lpstr>What Law Firms Can Do</vt:lpstr>
      <vt:lpstr>Why They Buy It’s not about selling, it’s about buying </vt:lpstr>
      <vt:lpstr>It’s no longer the big that eat the small.   It’s the fast that eat the slow.</vt:lpstr>
      <vt:lpstr>PowerPoint Presentation</vt:lpstr>
    </vt:vector>
  </TitlesOfParts>
  <Company>Datacert, Inc.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Erica Gannon</dc:creator>
  <cp:lastModifiedBy>Chris Dawe</cp:lastModifiedBy>
  <cp:revision>35</cp:revision>
  <dcterms:created xsi:type="dcterms:W3CDTF">2015-04-10T14:24:04Z</dcterms:created>
  <dcterms:modified xsi:type="dcterms:W3CDTF">2016-02-16T18:19:28Z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0x01010059C1CA9E75FAB748A6963E95DEFAD643</vt:lpwstr>
  </property>
</Properties>
</file>